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60" r:id="rId3"/>
    <p:sldId id="264" r:id="rId4"/>
    <p:sldId id="261" r:id="rId5"/>
    <p:sldId id="266" r:id="rId6"/>
    <p:sldId id="263" r:id="rId7"/>
    <p:sldId id="262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3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8D5D9-EFC9-154B-9C94-72DC1E588C32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B247D-155F-2D44-9F30-75F7473F8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19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d3f912c0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5d3f912c0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CA3BC-DF3E-B84A-9090-2CB1B223A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C5208C-40E5-B746-98A1-8D0C0ABCB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78C97-84A4-1144-A000-725BB533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E460E7-3988-4847-88A9-713AC4F4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DB2081-0DEB-D44A-8AEC-D23A7616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58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B39E0-3C31-F24E-A920-9CF0C945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64271C-0852-9A4B-B036-7D738F9E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91557-B9FD-6E41-B31E-B7B80428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152B3B-7B92-6640-9AD7-6FE735900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D4E3ED-D262-4441-9A14-BC7ABFCD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7476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4DCD27-6BFE-EE4E-8988-78548E45F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30D7E7-54FB-8440-8E17-F880209F3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AB954-74D8-574F-A898-CF9FE211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BAC7B7-F040-5541-B32A-051EEB57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B3E74B-EBEE-7845-8569-AEE89388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298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36F70-5CA9-E84C-8D96-F9048C47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CF97-1610-034C-8181-185FDC42D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260DC4-1C9E-874B-A979-7761A2B7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9D0620-FEB2-DF43-B86C-C30C416A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166C96-0960-5344-AFAA-F16EBCD1A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576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81524-50E0-3D49-BD59-8C8390C3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55FCE6-563E-2246-AC22-3922A92E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14B27-2D94-4242-8280-1D616991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66B673-E7EB-9B40-A8A1-8075ACBD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6D5077-B374-9F40-9AD7-9535A856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74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C949B-DA61-CA4F-A7CE-2CD555BB6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9201D-BD52-FC42-957E-9BDFAF8D8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46AF8-DE5F-3F4F-A7C5-46008494C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84B6D7-9AFC-814C-884B-CE36BB9C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C0317E-769A-374A-999E-4E965B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27CCFB-95E4-D145-8303-4B6674A3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99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F9062-2043-A34B-8129-8C531C7C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1B746E-E29E-2F4D-8372-F42503D95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CEDAD6-80A2-4146-B48E-950887C12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85A58F-A62E-CA4C-814F-E2DB46804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31EB93-34F3-9C43-8C85-5E78BEB44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E8FDF3-6315-CE4C-83BF-B5C6980A8D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7B9F34-26C4-2147-80AA-D0468D71F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4865C9-757D-A743-ACC0-68960A8F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14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B9FCA-7652-A042-9E91-FCD4AD43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A59A0C-799F-A347-9C0E-68F7DB76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E46205-0BC2-1A4E-9387-39B224A2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5F9123-FF87-2F40-BC74-4C24FAADE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74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31D475-077C-364F-B085-000A3A70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0CB325-DF22-3048-BD08-423D6A3C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CE1F5B-24D9-F047-99B7-9F0190F8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789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7236D-53D1-5F46-8773-64CEDF97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A278B-F486-4F49-968D-8DCBA47DD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0BACCF-8E83-CE49-8D58-9E97F88F4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5A02FA-75D0-F049-B931-F4913380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CE94F6-271A-8C4F-981A-1DD55117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1DF9F1-3570-834D-B4D2-B9FE8971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73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FAFE7-4CDA-B144-8956-6A7CFE1A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946A7F1-EC9A-0449-95DC-97AA285E3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0AAED8-B662-FE4E-8D4C-C43B083A1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FF4435-20E9-D84D-94FC-5E0DF581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2021/6/14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228E16-B3B8-7D46-81F9-88776268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6D932-D05F-6B47-ADF0-159F33F9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14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1E0A5-AFC3-234D-9EBF-91455A7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034143"/>
            <a:ext cx="10537371" cy="514282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2658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字节跳动ByteDance-PPT-072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7" y="0"/>
            <a:ext cx="121811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417444" y="2763078"/>
            <a:ext cx="1018760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3A5BAE"/>
              </a:buClr>
              <a:buSzPts val="3600"/>
            </a:pPr>
            <a:r>
              <a:rPr lang="en" altLang="zh-CN" sz="48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</a:rPr>
              <a:t>Handler</a:t>
            </a:r>
            <a:r>
              <a:rPr lang="zh-CN" altLang="en-US" sz="4800" b="1" dirty="0">
                <a:solidFill>
                  <a:srgbClr val="3A5BAE"/>
                </a:solidFill>
                <a:latin typeface="Helvetica Neue"/>
                <a:cs typeface="Helvetica Neue"/>
              </a:rPr>
              <a:t>机制、多线程与自定义</a:t>
            </a:r>
            <a:r>
              <a:rPr lang="en" altLang="zh-CN" sz="48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</a:rPr>
              <a:t>View </a:t>
            </a:r>
          </a:p>
          <a:p>
            <a:pPr>
              <a:buClr>
                <a:srgbClr val="3A5BAE"/>
              </a:buClr>
              <a:buSzPts val="3600"/>
            </a:pPr>
            <a:br>
              <a:rPr lang="en" sz="48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 sz="48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CN" altLang="en-US" b="1" dirty="0">
                <a:solidFill>
                  <a:srgbClr val="00B0F0"/>
                </a:solidFill>
              </a:rPr>
              <a:t>字节跳动</a:t>
            </a:r>
            <a:r>
              <a:rPr lang="en" altLang="zh-CN" b="1" dirty="0">
                <a:solidFill>
                  <a:srgbClr val="00B0F0"/>
                </a:solidFill>
              </a:rPr>
              <a:t>Android</a:t>
            </a:r>
            <a:r>
              <a:rPr lang="zh-CN" altLang="en-US" b="1" dirty="0">
                <a:solidFill>
                  <a:srgbClr val="00B0F0"/>
                </a:solidFill>
              </a:rPr>
              <a:t>工程师</a:t>
            </a:r>
            <a:r>
              <a:rPr lang="en-US" altLang="zh-CN" b="1" dirty="0">
                <a:solidFill>
                  <a:srgbClr val="00B0F0"/>
                </a:solidFill>
              </a:rPr>
              <a:t>-</a:t>
            </a:r>
            <a:r>
              <a:rPr lang="zh-CN" altLang="en-US" b="1" dirty="0">
                <a:solidFill>
                  <a:srgbClr val="00B0F0"/>
                </a:solidFill>
              </a:rPr>
              <a:t>魏君成</a:t>
            </a:r>
            <a:endParaRPr lang="zh-CN" altLang="en-US" sz="800" b="1" dirty="0">
              <a:solidFill>
                <a:srgbClr val="00B0F0"/>
              </a:solidFill>
              <a:effectLst/>
            </a:endParaRPr>
          </a:p>
        </p:txBody>
      </p:sp>
      <p:sp>
        <p:nvSpPr>
          <p:cNvPr id="106" name="Google Shape;106;p26"/>
          <p:cNvSpPr txBox="1"/>
          <p:nvPr/>
        </p:nvSpPr>
        <p:spPr>
          <a:xfrm flipV="1">
            <a:off x="5749003" y="4258204"/>
            <a:ext cx="2949519" cy="79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9C4D0"/>
              </a:buClr>
              <a:buSzPts val="1900"/>
            </a:pPr>
            <a:endParaRPr sz="667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C81A34C-ED5A-8F45-96EA-7C3D7039AC68}"/>
              </a:ext>
            </a:extLst>
          </p:cNvPr>
          <p:cNvSpPr/>
          <p:nvPr/>
        </p:nvSpPr>
        <p:spPr>
          <a:xfrm>
            <a:off x="926124" y="773723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Android</a:t>
            </a:r>
            <a:r>
              <a:rPr lang="zh-CN" altLang="en-US" b="1" dirty="0">
                <a:solidFill>
                  <a:srgbClr val="252375"/>
                </a:solidFill>
              </a:rPr>
              <a:t>的消息队列机制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5DE00A-95E4-444B-9854-8675EE8B03EB}"/>
              </a:ext>
            </a:extLst>
          </p:cNvPr>
          <p:cNvSpPr/>
          <p:nvPr/>
        </p:nvSpPr>
        <p:spPr>
          <a:xfrm>
            <a:off x="1031630" y="13852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565656"/>
                </a:solidFill>
                <a:latin typeface="MicrosoftYaHei"/>
              </a:rPr>
              <a:t>消息队列机制</a:t>
            </a:r>
            <a:r>
              <a:rPr lang="en-US" altLang="zh-CN" dirty="0">
                <a:solidFill>
                  <a:srgbClr val="565656"/>
                </a:solidFill>
                <a:latin typeface="MicrosoftYaHei"/>
              </a:rPr>
              <a:t>(</a:t>
            </a:r>
            <a:r>
              <a:rPr lang="zh-CN" altLang="en-US" dirty="0">
                <a:solidFill>
                  <a:srgbClr val="565656"/>
                </a:solidFill>
                <a:latin typeface="MicrosoftYaHei"/>
              </a:rPr>
              <a:t>英语</a:t>
            </a:r>
            <a:r>
              <a:rPr lang="en-US" altLang="zh-CN" dirty="0">
                <a:solidFill>
                  <a:srgbClr val="565656"/>
                </a:solidFill>
                <a:latin typeface="MicrosoftYaHei"/>
              </a:rPr>
              <a:t>:</a:t>
            </a:r>
            <a:r>
              <a:rPr lang="en" altLang="zh-CN" dirty="0">
                <a:solidFill>
                  <a:srgbClr val="565656"/>
                </a:solidFill>
                <a:latin typeface="ArialMT"/>
              </a:rPr>
              <a:t>Message Queue</a:t>
            </a:r>
            <a:r>
              <a:rPr lang="en" altLang="zh-CN" dirty="0">
                <a:solidFill>
                  <a:srgbClr val="565656"/>
                </a:solidFill>
                <a:latin typeface="MicrosoftYaHei"/>
              </a:rPr>
              <a:t>)</a:t>
            </a:r>
            <a:r>
              <a:rPr lang="zh-CN" altLang="en-US" dirty="0">
                <a:solidFill>
                  <a:srgbClr val="565656"/>
                </a:solidFill>
                <a:latin typeface="MicrosoftYaHei"/>
              </a:rPr>
              <a:t>常用于进程间、线程间的通信 </a:t>
            </a:r>
            <a:endParaRPr lang="zh-CN" altLang="en-US" dirty="0">
              <a:effectLst/>
            </a:endParaRPr>
          </a:p>
        </p:txBody>
      </p:sp>
      <p:pic>
        <p:nvPicPr>
          <p:cNvPr id="8193" name="Picture 1" descr="page14image39218768">
            <a:extLst>
              <a:ext uri="{FF2B5EF4-FFF2-40B4-BE49-F238E27FC236}">
                <a16:creationId xmlns:a16="http://schemas.microsoft.com/office/drawing/2014/main" id="{AB6C4153-AB1B-1C47-887E-68C557A9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032" y="2721646"/>
            <a:ext cx="33655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E219A9-6265-7F45-98E3-ED286BA93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332" y="2446457"/>
            <a:ext cx="7208714" cy="24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9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7C28B0C-64F7-A944-B3FE-91A8A4ABD473}"/>
              </a:ext>
            </a:extLst>
          </p:cNvPr>
          <p:cNvSpPr/>
          <p:nvPr/>
        </p:nvSpPr>
        <p:spPr>
          <a:xfrm>
            <a:off x="1008186" y="826083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Android</a:t>
            </a:r>
            <a:r>
              <a:rPr lang="zh-CN" altLang="en-US" b="1" dirty="0">
                <a:solidFill>
                  <a:srgbClr val="252375"/>
                </a:solidFill>
              </a:rPr>
              <a:t>的消息队列机制 </a:t>
            </a:r>
          </a:p>
        </p:txBody>
      </p:sp>
      <p:pic>
        <p:nvPicPr>
          <p:cNvPr id="9218" name="Picture 2" descr="page16image39245712">
            <a:extLst>
              <a:ext uri="{FF2B5EF4-FFF2-40B4-BE49-F238E27FC236}">
                <a16:creationId xmlns:a16="http://schemas.microsoft.com/office/drawing/2014/main" id="{34AEC37D-5228-F14B-84F3-EB4CE3403B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0" y="1911933"/>
            <a:ext cx="37973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page16image56540592">
            <a:extLst>
              <a:ext uri="{FF2B5EF4-FFF2-40B4-BE49-F238E27FC236}">
                <a16:creationId xmlns:a16="http://schemas.microsoft.com/office/drawing/2014/main" id="{20C2129C-64BC-F04A-8934-B3BB97AF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585" y="2907323"/>
            <a:ext cx="787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6EFFFB-CE08-794C-92C1-F39A7DC4E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0" y="336644"/>
            <a:ext cx="5983195" cy="5720863"/>
          </a:xfrm>
          <a:prstGeom prst="rect">
            <a:avLst/>
          </a:prstGeom>
        </p:spPr>
      </p:pic>
      <p:pic>
        <p:nvPicPr>
          <p:cNvPr id="9217" name="Picture 1" descr="page16image39245712">
            <a:extLst>
              <a:ext uri="{FF2B5EF4-FFF2-40B4-BE49-F238E27FC236}">
                <a16:creationId xmlns:a16="http://schemas.microsoft.com/office/drawing/2014/main" id="{B3960BF7-BD09-AD46-A947-008413F3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35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3F682A-1B06-2C4C-803E-7ABC28111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D4A797-1EAB-304D-A468-8198BF785A94}"/>
              </a:ext>
            </a:extLst>
          </p:cNvPr>
          <p:cNvSpPr/>
          <p:nvPr/>
        </p:nvSpPr>
        <p:spPr>
          <a:xfrm>
            <a:off x="816430" y="681037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Android</a:t>
            </a:r>
            <a:r>
              <a:rPr lang="zh-CN" altLang="en-US" b="1" dirty="0">
                <a:solidFill>
                  <a:srgbClr val="252375"/>
                </a:solidFill>
              </a:rPr>
              <a:t>的消息队列机制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C47E8D-941A-1A40-85D7-0AA3523D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30" y="1034143"/>
            <a:ext cx="8235463" cy="43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AE4D5-9B6D-4C4A-8ABB-9D5F025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590"/>
            <a:ext cx="10537371" cy="5142820"/>
          </a:xfrm>
        </p:spPr>
        <p:txBody>
          <a:bodyPr>
            <a:normAutofit/>
          </a:bodyPr>
          <a:lstStyle/>
          <a:p>
            <a:endParaRPr lang="en" altLang="zh-CN" dirty="0"/>
          </a:p>
          <a:p>
            <a:r>
              <a:rPr lang="en" altLang="zh-CN" b="1" dirty="0"/>
              <a:t>Looper</a:t>
            </a:r>
            <a:r>
              <a:rPr lang="zh-CN" altLang="en" b="1" dirty="0"/>
              <a:t>、</a:t>
            </a:r>
            <a:r>
              <a:rPr lang="en" altLang="zh-CN" b="1" dirty="0"/>
              <a:t>Message Queue</a:t>
            </a:r>
            <a:r>
              <a:rPr lang="zh-CN" altLang="en" b="1" dirty="0"/>
              <a:t>、</a:t>
            </a:r>
            <a:r>
              <a:rPr lang="en" altLang="zh-CN" b="1" dirty="0"/>
              <a:t>Message</a:t>
            </a:r>
            <a:r>
              <a:rPr lang="zh-CN" altLang="en" b="1" dirty="0"/>
              <a:t>、</a:t>
            </a:r>
            <a:r>
              <a:rPr lang="en" altLang="zh-CN" b="1" dirty="0"/>
              <a:t>Handler</a:t>
            </a:r>
            <a:r>
              <a:rPr lang="zh-CN" altLang="en-US" b="1" dirty="0"/>
              <a:t>的定义 </a:t>
            </a:r>
          </a:p>
          <a:p>
            <a:pPr lvl="1"/>
            <a:r>
              <a:rPr lang="en" altLang="zh-CN" dirty="0"/>
              <a:t>Message</a:t>
            </a:r>
            <a:r>
              <a:rPr lang="zh-CN" altLang="en" dirty="0"/>
              <a:t>： </a:t>
            </a:r>
          </a:p>
          <a:p>
            <a:pPr lvl="2"/>
            <a:r>
              <a:rPr lang="zh-CN" altLang="en-US" dirty="0"/>
              <a:t>消息，由</a:t>
            </a:r>
            <a:r>
              <a:rPr lang="en" altLang="zh-CN" dirty="0" err="1"/>
              <a:t>MessageQueue</a:t>
            </a:r>
            <a:r>
              <a:rPr lang="zh-CN" altLang="en-US" dirty="0"/>
              <a:t>统一队列，然后交由</a:t>
            </a:r>
            <a:r>
              <a:rPr lang="en" altLang="zh-CN" dirty="0"/>
              <a:t>Handler</a:t>
            </a:r>
            <a:r>
              <a:rPr lang="zh-CN" altLang="en-US" dirty="0"/>
              <a:t>处理。 </a:t>
            </a:r>
          </a:p>
          <a:p>
            <a:pPr lvl="1"/>
            <a:r>
              <a:rPr lang="en" altLang="zh-CN" dirty="0" err="1"/>
              <a:t>MessageQueue</a:t>
            </a:r>
            <a:r>
              <a:rPr lang="zh-CN" altLang="en" dirty="0"/>
              <a:t>： </a:t>
            </a:r>
          </a:p>
          <a:p>
            <a:pPr lvl="2"/>
            <a:r>
              <a:rPr lang="zh-CN" altLang="en-US" dirty="0"/>
              <a:t>消息队列，用来存放</a:t>
            </a:r>
            <a:r>
              <a:rPr lang="en" altLang="zh-CN" dirty="0"/>
              <a:t>Handler</a:t>
            </a:r>
            <a:r>
              <a:rPr lang="zh-CN" altLang="en-US" dirty="0"/>
              <a:t>发送过来的</a:t>
            </a:r>
            <a:r>
              <a:rPr lang="en" altLang="zh-CN" dirty="0"/>
              <a:t>Message</a:t>
            </a:r>
            <a:r>
              <a:rPr lang="zh-CN" altLang="en" dirty="0"/>
              <a:t>，</a:t>
            </a:r>
            <a:r>
              <a:rPr lang="zh-CN" altLang="en-US" dirty="0"/>
              <a:t>并且按照先入先出的规则执行。 </a:t>
            </a:r>
          </a:p>
          <a:p>
            <a:pPr lvl="1"/>
            <a:r>
              <a:rPr lang="en" altLang="zh-CN" dirty="0"/>
              <a:t>Handler</a:t>
            </a:r>
            <a:r>
              <a:rPr lang="zh-CN" altLang="en" dirty="0"/>
              <a:t>： </a:t>
            </a:r>
          </a:p>
          <a:p>
            <a:pPr lvl="2"/>
            <a:r>
              <a:rPr lang="zh-CN" altLang="en-US" dirty="0"/>
              <a:t>处理者，负责发送和处理</a:t>
            </a:r>
            <a:r>
              <a:rPr lang="en" altLang="zh-CN" dirty="0"/>
              <a:t>Message</a:t>
            </a:r>
            <a:r>
              <a:rPr lang="zh-CN" altLang="en" dirty="0"/>
              <a:t>。 </a:t>
            </a:r>
          </a:p>
          <a:p>
            <a:pPr lvl="1"/>
            <a:r>
              <a:rPr lang="en" altLang="zh-CN" dirty="0"/>
              <a:t>Looper</a:t>
            </a:r>
            <a:r>
              <a:rPr lang="zh-CN" altLang="en" dirty="0"/>
              <a:t>： </a:t>
            </a:r>
          </a:p>
          <a:p>
            <a:pPr lvl="2"/>
            <a:r>
              <a:rPr lang="zh-CN" altLang="en-US" dirty="0"/>
              <a:t>消息轮询器，不断的从</a:t>
            </a:r>
            <a:r>
              <a:rPr lang="en" altLang="zh-CN" dirty="0" err="1"/>
              <a:t>MessageQueue</a:t>
            </a:r>
            <a:r>
              <a:rPr lang="zh-CN" altLang="en-US" dirty="0"/>
              <a:t>中抽取</a:t>
            </a:r>
            <a:r>
              <a:rPr lang="en" altLang="zh-CN" dirty="0"/>
              <a:t>Message</a:t>
            </a:r>
            <a:r>
              <a:rPr lang="zh-CN" altLang="en-US" dirty="0"/>
              <a:t>并执行。</a:t>
            </a:r>
          </a:p>
          <a:p>
            <a:endParaRPr lang="zh-CN" altLang="en-US" b="1" dirty="0">
              <a:solidFill>
                <a:srgbClr val="252375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029352-35F9-F048-B4E9-226ABFCAB70A}"/>
              </a:ext>
            </a:extLst>
          </p:cNvPr>
          <p:cNvSpPr/>
          <p:nvPr/>
        </p:nvSpPr>
        <p:spPr>
          <a:xfrm>
            <a:off x="816430" y="681037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Android</a:t>
            </a:r>
            <a:r>
              <a:rPr lang="zh-CN" altLang="en-US" b="1" dirty="0">
                <a:solidFill>
                  <a:srgbClr val="252375"/>
                </a:solidFill>
              </a:rPr>
              <a:t>的消息队列机制 </a:t>
            </a:r>
          </a:p>
        </p:txBody>
      </p:sp>
    </p:spTree>
    <p:extLst>
      <p:ext uri="{BB962C8B-B14F-4D97-AF65-F5344CB8AC3E}">
        <p14:creationId xmlns:p14="http://schemas.microsoft.com/office/powerpoint/2010/main" val="1704313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表格&#10;&#10;描述已自动生成">
            <a:extLst>
              <a:ext uri="{FF2B5EF4-FFF2-40B4-BE49-F238E27FC236}">
                <a16:creationId xmlns:a16="http://schemas.microsoft.com/office/drawing/2014/main" id="{058DB9B7-588C-2E4B-B25E-48195EACA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105" y="1210652"/>
            <a:ext cx="9449790" cy="4756394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CA02D8-36C1-AF49-8F76-BCC330D49F7D}"/>
              </a:ext>
            </a:extLst>
          </p:cNvPr>
          <p:cNvSpPr/>
          <p:nvPr/>
        </p:nvSpPr>
        <p:spPr>
          <a:xfrm>
            <a:off x="816430" y="681037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Android</a:t>
            </a:r>
            <a:r>
              <a:rPr lang="zh-CN" altLang="en-US" b="1" dirty="0">
                <a:solidFill>
                  <a:srgbClr val="252375"/>
                </a:solidFill>
              </a:rPr>
              <a:t>的消息队列机制 </a:t>
            </a:r>
          </a:p>
        </p:txBody>
      </p:sp>
    </p:spTree>
    <p:extLst>
      <p:ext uri="{BB962C8B-B14F-4D97-AF65-F5344CB8AC3E}">
        <p14:creationId xmlns:p14="http://schemas.microsoft.com/office/powerpoint/2010/main" val="347814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98601-AAB2-AB4C-AC16-A4C21AB3D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再看这样两个例子</a:t>
            </a:r>
            <a:r>
              <a:rPr lang="en-US" altLang="zh-CN" dirty="0"/>
              <a:t>: </a:t>
            </a:r>
            <a:endParaRPr lang="zh-CN" altLang="en-US" dirty="0">
              <a:effectLst/>
            </a:endParaRPr>
          </a:p>
          <a:p>
            <a:r>
              <a:rPr lang="en-US" altLang="zh-CN" dirty="0"/>
              <a:t>1. </a:t>
            </a:r>
            <a:r>
              <a:rPr lang="zh-CN" altLang="en-US" dirty="0"/>
              <a:t>今日头条</a:t>
            </a:r>
            <a:r>
              <a:rPr lang="en" altLang="zh-CN" dirty="0"/>
              <a:t>App</a:t>
            </a:r>
            <a:r>
              <a:rPr lang="zh-CN" altLang="en-US" dirty="0"/>
              <a:t>启动时，展示了一个开屏广告，默认播放</a:t>
            </a:r>
            <a:r>
              <a:rPr lang="en" altLang="zh-CN" dirty="0"/>
              <a:t>x</a:t>
            </a:r>
            <a:r>
              <a:rPr lang="zh-CN" altLang="en-US" dirty="0"/>
              <a:t>秒</a:t>
            </a:r>
            <a:r>
              <a:rPr lang="en-US" altLang="zh-CN" dirty="0"/>
              <a:t>;</a:t>
            </a:r>
            <a:r>
              <a:rPr lang="zh-CN" altLang="en-US" dirty="0"/>
              <a:t>在</a:t>
            </a:r>
            <a:r>
              <a:rPr lang="en" altLang="zh-CN" dirty="0"/>
              <a:t>x</a:t>
            </a:r>
            <a:r>
              <a:rPr lang="zh-CN" altLang="en-US" dirty="0"/>
              <a:t>秒后，需跳转 到主界面。 </a:t>
            </a:r>
            <a:endParaRPr lang="zh-CN" altLang="en-US" dirty="0">
              <a:effectLst/>
            </a:endParaRPr>
          </a:p>
          <a:p>
            <a:r>
              <a:rPr lang="en-US" altLang="zh-CN" dirty="0"/>
              <a:t>2. </a:t>
            </a:r>
            <a:r>
              <a:rPr lang="zh-CN" altLang="en-US" dirty="0"/>
              <a:t>用户在抖音</a:t>
            </a:r>
            <a:r>
              <a:rPr lang="en" altLang="zh-CN" dirty="0"/>
              <a:t>App</a:t>
            </a:r>
            <a:r>
              <a:rPr lang="zh-CN" altLang="en-US" dirty="0"/>
              <a:t>中，点击下载视频，下载过程中需要弹出</a:t>
            </a:r>
            <a:r>
              <a:rPr lang="en" altLang="zh-CN" dirty="0"/>
              <a:t>Loading</a:t>
            </a:r>
            <a:r>
              <a:rPr lang="zh-CN" altLang="en-US" dirty="0"/>
              <a:t>窗，下载结束 后提示用户下载成功</a:t>
            </a:r>
            <a:r>
              <a:rPr lang="en-US" altLang="zh-CN" dirty="0"/>
              <a:t>/</a:t>
            </a:r>
            <a:r>
              <a:rPr lang="zh-CN" altLang="en-US" dirty="0"/>
              <a:t>失败。 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70C0"/>
                </a:solidFill>
              </a:rPr>
              <a:t>                             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6E52C4-5B6E-1E41-81BE-5FE9C84DF30E}"/>
              </a:ext>
            </a:extLst>
          </p:cNvPr>
          <p:cNvSpPr/>
          <p:nvPr/>
        </p:nvSpPr>
        <p:spPr>
          <a:xfrm>
            <a:off x="3118339" y="4290646"/>
            <a:ext cx="4724400" cy="96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</a:rPr>
              <a:t>你需要使用</a:t>
            </a:r>
            <a:r>
              <a:rPr lang="en" altLang="zh-CN" sz="2800" b="1" i="1" dirty="0">
                <a:solidFill>
                  <a:srgbClr val="FFFF00"/>
                </a:solidFill>
              </a:rPr>
              <a:t>Handler</a:t>
            </a:r>
            <a:r>
              <a:rPr lang="en" altLang="zh-CN" sz="2800" b="1" dirty="0">
                <a:solidFill>
                  <a:srgbClr val="FFFF00"/>
                </a:solidFill>
              </a:rPr>
              <a:t>! </a:t>
            </a:r>
            <a:endParaRPr lang="en" altLang="zh-CN" sz="2800" dirty="0">
              <a:solidFill>
                <a:srgbClr val="FFFF00"/>
              </a:solidFill>
              <a:effectLst/>
            </a:endParaRPr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40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88CCBF-E3AE-2D4C-8F8F-764471E5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今日头条</a:t>
            </a:r>
            <a:r>
              <a:rPr lang="en" altLang="zh-CN" dirty="0"/>
              <a:t>App</a:t>
            </a:r>
            <a:r>
              <a:rPr lang="zh-CN" altLang="en-US" dirty="0"/>
              <a:t>启动时，展示了一个开屏广告，默认播放</a:t>
            </a:r>
            <a:r>
              <a:rPr lang="en" altLang="zh-CN" dirty="0"/>
              <a:t>x</a:t>
            </a:r>
            <a:r>
              <a:rPr lang="zh-CN" altLang="en-US" dirty="0"/>
              <a:t>秒</a:t>
            </a:r>
            <a:r>
              <a:rPr lang="en-US" altLang="zh-CN" dirty="0"/>
              <a:t>;</a:t>
            </a:r>
            <a:r>
              <a:rPr lang="zh-CN" altLang="en-US" dirty="0"/>
              <a:t>在</a:t>
            </a:r>
            <a:r>
              <a:rPr lang="en" altLang="zh-CN" dirty="0"/>
              <a:t>x</a:t>
            </a:r>
            <a:r>
              <a:rPr lang="zh-CN" altLang="en-US" dirty="0"/>
              <a:t>秒后，需跳转 到主界面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chemeClr val="accent1"/>
                </a:solidFill>
              </a:rPr>
              <a:t>如果用户点击了跳过，则应该直接进入主界面。 </a:t>
            </a:r>
            <a:endParaRPr lang="zh-CN" altLang="en-US" dirty="0">
              <a:solidFill>
                <a:schemeClr val="accent1"/>
              </a:solidFill>
              <a:effectLst/>
            </a:endParaRPr>
          </a:p>
          <a:p>
            <a:pPr marL="0" indent="0">
              <a:buNone/>
            </a:pPr>
            <a:endParaRPr kumimoji="1"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55B1CB-4359-2141-9393-50DA5F32EB85}"/>
              </a:ext>
            </a:extLst>
          </p:cNvPr>
          <p:cNvSpPr/>
          <p:nvPr/>
        </p:nvSpPr>
        <p:spPr>
          <a:xfrm>
            <a:off x="816430" y="681037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</a:t>
            </a:r>
            <a:r>
              <a:rPr lang="zh-CN" altLang="en-US" b="1" dirty="0">
                <a:solidFill>
                  <a:srgbClr val="252375"/>
                </a:solidFill>
              </a:rPr>
              <a:t>的使用举例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97D5F52A-7E3E-3C41-B1B1-76E4D8CA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430" y="2426033"/>
            <a:ext cx="7683012" cy="410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0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BAE05-B0ED-CF40-B5E1-A941D1CC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2061"/>
            <a:ext cx="10626969" cy="5099568"/>
          </a:xfrm>
        </p:spPr>
        <p:txBody>
          <a:bodyPr/>
          <a:lstStyle/>
          <a:p>
            <a:r>
              <a:rPr lang="zh-CN" altLang="en-US" dirty="0"/>
              <a:t>用户在抖音</a:t>
            </a:r>
            <a:r>
              <a:rPr lang="en" altLang="zh-CN" dirty="0"/>
              <a:t>App</a:t>
            </a:r>
            <a:r>
              <a:rPr lang="zh-CN" altLang="en-US" dirty="0"/>
              <a:t>中，点击下载视频：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下载过程中需 要弹出</a:t>
            </a:r>
            <a:r>
              <a:rPr lang="en" altLang="zh-CN" dirty="0"/>
              <a:t>Loading</a:t>
            </a:r>
            <a:r>
              <a:rPr lang="zh-CN" altLang="en-US" dirty="0"/>
              <a:t>窗，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下载结束后提示用户下载成功</a:t>
            </a:r>
            <a:r>
              <a:rPr lang="en-US" altLang="zh-CN" dirty="0"/>
              <a:t>/</a:t>
            </a:r>
            <a:r>
              <a:rPr lang="zh-CN" altLang="en-US" dirty="0"/>
              <a:t>失败；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891130-0ABF-D849-B4A3-B3617C5C1D60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</a:t>
            </a:r>
            <a:r>
              <a:rPr lang="zh-CN" altLang="en-US" b="1" dirty="0">
                <a:solidFill>
                  <a:srgbClr val="252375"/>
                </a:solidFill>
              </a:rPr>
              <a:t>的使用举例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951317-D603-F344-8CD4-B24D4D4E8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785" y="727594"/>
            <a:ext cx="4267832" cy="54028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25FC4A-0A72-294C-9DAF-589EFC92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9" y="2979462"/>
            <a:ext cx="5995379" cy="3044823"/>
          </a:xfrm>
          <a:prstGeom prst="rect">
            <a:avLst/>
          </a:prstGeom>
        </p:spPr>
      </p:pic>
      <p:pic>
        <p:nvPicPr>
          <p:cNvPr id="14337" name="Picture 1" descr="page11image38815152">
            <a:extLst>
              <a:ext uri="{FF2B5EF4-FFF2-40B4-BE49-F238E27FC236}">
                <a16:creationId xmlns:a16="http://schemas.microsoft.com/office/drawing/2014/main" id="{738CBE52-C355-D149-B604-CF16E110C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735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73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5E294-E999-054F-BCE4-E4D383635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调度</a:t>
            </a:r>
            <a:r>
              <a:rPr lang="en" altLang="zh-CN" dirty="0"/>
              <a:t>Message</a:t>
            </a:r>
            <a:br>
              <a:rPr lang="en" altLang="zh-CN" dirty="0"/>
            </a:br>
            <a:r>
              <a:rPr lang="zh-CN" altLang="en-US" dirty="0"/>
              <a:t>新建一个</a:t>
            </a:r>
            <a:r>
              <a:rPr lang="en" altLang="zh-CN" dirty="0"/>
              <a:t>Handler</a:t>
            </a:r>
            <a:r>
              <a:rPr lang="zh-CN" altLang="en" dirty="0"/>
              <a:t>，</a:t>
            </a:r>
            <a:r>
              <a:rPr lang="zh-CN" altLang="en-US" dirty="0"/>
              <a:t>实现</a:t>
            </a:r>
            <a:r>
              <a:rPr lang="en" altLang="zh-CN" dirty="0" err="1"/>
              <a:t>handleMessage</a:t>
            </a:r>
            <a:r>
              <a:rPr lang="en" altLang="zh-CN" dirty="0"/>
              <a:t>()</a:t>
            </a:r>
            <a:r>
              <a:rPr lang="zh-CN" altLang="en-US" dirty="0"/>
              <a:t>方法，在适当的时候给上面的</a:t>
            </a:r>
            <a:r>
              <a:rPr lang="en" altLang="zh-CN" dirty="0"/>
              <a:t>Handler</a:t>
            </a:r>
            <a:r>
              <a:rPr lang="zh-CN" altLang="en-US" dirty="0"/>
              <a:t>发送消息 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调度</a:t>
            </a:r>
            <a:r>
              <a:rPr lang="en" altLang="zh-CN" dirty="0"/>
              <a:t>Runnable</a:t>
            </a:r>
            <a:br>
              <a:rPr lang="en" altLang="zh-CN" dirty="0"/>
            </a:br>
            <a:r>
              <a:rPr lang="zh-CN" altLang="en-US" dirty="0"/>
              <a:t>新建一个</a:t>
            </a:r>
            <a:r>
              <a:rPr lang="en" altLang="zh-CN" dirty="0"/>
              <a:t>Handler</a:t>
            </a:r>
            <a:r>
              <a:rPr lang="zh-CN" altLang="en" dirty="0"/>
              <a:t>，</a:t>
            </a:r>
            <a:r>
              <a:rPr lang="zh-CN" altLang="en-US" dirty="0"/>
              <a:t>然后直接调度</a:t>
            </a:r>
            <a:r>
              <a:rPr lang="en" altLang="zh-CN" dirty="0"/>
              <a:t>Runnable</a:t>
            </a:r>
            <a:r>
              <a:rPr lang="zh-CN" altLang="en-US" dirty="0"/>
              <a:t>即可 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取消调度</a:t>
            </a:r>
            <a:br>
              <a:rPr lang="zh-CN" altLang="en-US" dirty="0"/>
            </a:br>
            <a:r>
              <a:rPr lang="zh-CN" altLang="en-US" dirty="0"/>
              <a:t>通过</a:t>
            </a:r>
            <a:r>
              <a:rPr lang="en" altLang="zh-CN" dirty="0"/>
              <a:t>Handler</a:t>
            </a:r>
            <a:r>
              <a:rPr lang="zh-CN" altLang="en-US" dirty="0"/>
              <a:t>取消已经发送过的</a:t>
            </a:r>
            <a:r>
              <a:rPr lang="en" altLang="zh-CN" dirty="0"/>
              <a:t>Message/Runnable </a:t>
            </a:r>
            <a:endParaRPr lang="en" altLang="zh-CN" dirty="0">
              <a:effectLst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1B84D5-BB4B-7F46-A8B0-3E35468BA407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</a:t>
            </a:r>
            <a:r>
              <a:rPr lang="zh-CN" altLang="en-US" b="1" dirty="0">
                <a:solidFill>
                  <a:srgbClr val="252375"/>
                </a:solidFill>
              </a:rPr>
              <a:t>的使用总结</a:t>
            </a:r>
          </a:p>
        </p:txBody>
      </p:sp>
    </p:spTree>
    <p:extLst>
      <p:ext uri="{BB962C8B-B14F-4D97-AF65-F5344CB8AC3E}">
        <p14:creationId xmlns:p14="http://schemas.microsoft.com/office/powerpoint/2010/main" val="322018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22D5E6-391F-3F46-A5A0-8BFC26B5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4143"/>
            <a:ext cx="10638693" cy="5272872"/>
          </a:xfrm>
        </p:spPr>
        <p:txBody>
          <a:bodyPr>
            <a:normAutofit/>
          </a:bodyPr>
          <a:lstStyle/>
          <a:p>
            <a:r>
              <a:rPr lang="en-US" altLang="zh-CN" sz="2200" b="1" dirty="0"/>
              <a:t>// </a:t>
            </a:r>
            <a:r>
              <a:rPr lang="zh-CN" altLang="en-US" sz="2200" b="1" dirty="0"/>
              <a:t>立即发送消息</a:t>
            </a:r>
            <a:br>
              <a:rPr lang="zh-CN" altLang="en-US" sz="2200" b="1" dirty="0"/>
            </a:br>
            <a:r>
              <a:rPr lang="en" altLang="zh-CN" sz="2200" dirty="0"/>
              <a:t>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sendMessage</a:t>
            </a:r>
            <a:r>
              <a:rPr lang="en" altLang="zh-CN" sz="2200" dirty="0"/>
              <a:t>(Message msg) 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post(Runnable r); </a:t>
            </a:r>
            <a:endParaRPr lang="en" altLang="zh-CN" sz="2200" dirty="0">
              <a:effectLst/>
            </a:endParaRPr>
          </a:p>
          <a:p>
            <a:r>
              <a:rPr lang="en" altLang="zh-CN" sz="2200" b="1" dirty="0"/>
              <a:t>// </a:t>
            </a:r>
            <a:r>
              <a:rPr lang="zh-CN" altLang="en-US" sz="2200" b="1" dirty="0"/>
              <a:t>延时发送消息</a:t>
            </a:r>
            <a:br>
              <a:rPr lang="zh-CN" altLang="en-US" sz="2200" b="1" dirty="0"/>
            </a:br>
            <a:r>
              <a:rPr lang="en" altLang="zh-CN" sz="2200" dirty="0"/>
              <a:t>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sendMessageDelayed</a:t>
            </a:r>
            <a:r>
              <a:rPr lang="en" altLang="zh-CN" sz="2200" dirty="0"/>
              <a:t>(Message msg, long </a:t>
            </a:r>
            <a:r>
              <a:rPr lang="en" altLang="zh-CN" sz="2200" dirty="0" err="1"/>
              <a:t>delayMillis</a:t>
            </a:r>
            <a:r>
              <a:rPr lang="en" altLang="zh-CN" sz="2200" dirty="0"/>
              <a:t>) 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postDelayed</a:t>
            </a:r>
            <a:r>
              <a:rPr lang="en" altLang="zh-CN" sz="2200" dirty="0"/>
              <a:t>(Runnable r, long </a:t>
            </a:r>
            <a:r>
              <a:rPr lang="en" altLang="zh-CN" sz="2200" dirty="0" err="1"/>
              <a:t>delayMillis</a:t>
            </a:r>
            <a:r>
              <a:rPr lang="en" altLang="zh-CN" sz="2200" dirty="0"/>
              <a:t>); </a:t>
            </a:r>
            <a:endParaRPr lang="en" altLang="zh-CN" sz="2200" dirty="0">
              <a:effectLst/>
            </a:endParaRPr>
          </a:p>
          <a:p>
            <a:r>
              <a:rPr lang="en" altLang="zh-CN" sz="2200" b="1" dirty="0"/>
              <a:t>// </a:t>
            </a:r>
            <a:r>
              <a:rPr lang="zh-CN" altLang="en-US" sz="2200" b="1" dirty="0"/>
              <a:t>定时发送消息</a:t>
            </a:r>
            <a:br>
              <a:rPr lang="zh-CN" altLang="en-US" sz="2200" b="1" dirty="0"/>
            </a:br>
            <a:r>
              <a:rPr lang="en" altLang="zh-CN" sz="2200" dirty="0"/>
              <a:t>public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sendMessageAtTime</a:t>
            </a:r>
            <a:r>
              <a:rPr lang="en" altLang="zh-CN" sz="2200" dirty="0"/>
              <a:t>(Message msg, long </a:t>
            </a:r>
            <a:r>
              <a:rPr lang="en" altLang="zh-CN" sz="2200" dirty="0" err="1"/>
              <a:t>uptimeMillis</a:t>
            </a:r>
            <a:r>
              <a:rPr lang="en" altLang="zh-CN" sz="2200" dirty="0"/>
              <a:t>); 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postAtTime</a:t>
            </a:r>
            <a:r>
              <a:rPr lang="en" altLang="zh-CN" sz="2200" dirty="0"/>
              <a:t>(Runnable r, long </a:t>
            </a:r>
            <a:r>
              <a:rPr lang="en" altLang="zh-CN" sz="2200" dirty="0" err="1"/>
              <a:t>uptimeMillis</a:t>
            </a:r>
            <a:r>
              <a:rPr lang="en" altLang="zh-CN" sz="2200" dirty="0"/>
              <a:t>);</a:t>
            </a:r>
            <a:br>
              <a:rPr lang="en" altLang="zh-CN" sz="2200" dirty="0"/>
            </a:br>
            <a:r>
              <a:rPr lang="en" altLang="zh-CN" sz="2200" dirty="0"/>
              <a:t>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postAtTime</a:t>
            </a:r>
            <a:r>
              <a:rPr lang="en" altLang="zh-CN" sz="2200" dirty="0"/>
              <a:t>(Runnable r, Object token, long </a:t>
            </a:r>
            <a:r>
              <a:rPr lang="en" altLang="zh-CN" sz="2200" dirty="0" err="1"/>
              <a:t>uptimeMillis</a:t>
            </a:r>
            <a:r>
              <a:rPr lang="en" altLang="zh-CN" sz="2200" dirty="0"/>
              <a:t>); </a:t>
            </a:r>
            <a:endParaRPr lang="en" altLang="zh-CN" sz="2200" dirty="0">
              <a:effectLst/>
            </a:endParaRPr>
          </a:p>
          <a:p>
            <a:r>
              <a:rPr lang="en" altLang="zh-CN" sz="2200" b="1" dirty="0"/>
              <a:t>// </a:t>
            </a:r>
            <a:r>
              <a:rPr lang="zh-CN" altLang="en-US" sz="2200" b="1" dirty="0"/>
              <a:t>取消消息</a:t>
            </a:r>
            <a:br>
              <a:rPr lang="zh-CN" altLang="en-US" sz="2200" b="1" dirty="0"/>
            </a:br>
            <a:r>
              <a:rPr lang="en" altLang="zh-CN" sz="2200" dirty="0"/>
              <a:t>public final void </a:t>
            </a:r>
            <a:r>
              <a:rPr lang="en" altLang="zh-CN" sz="2200" dirty="0" err="1"/>
              <a:t>removeCallbacks</a:t>
            </a:r>
            <a:r>
              <a:rPr lang="en" altLang="zh-CN" sz="2200" dirty="0"/>
              <a:t>(Runnable r);</a:t>
            </a:r>
            <a:br>
              <a:rPr lang="en" altLang="zh-CN" sz="2200" dirty="0"/>
            </a:br>
            <a:r>
              <a:rPr lang="en" altLang="zh-CN" sz="2200" dirty="0"/>
              <a:t>public final void </a:t>
            </a:r>
            <a:r>
              <a:rPr lang="en" altLang="zh-CN" sz="2200" dirty="0" err="1"/>
              <a:t>removeMessages</a:t>
            </a:r>
            <a:r>
              <a:rPr lang="en" altLang="zh-CN" sz="2200" dirty="0"/>
              <a:t>(int what);</a:t>
            </a:r>
            <a:br>
              <a:rPr lang="en" altLang="zh-CN" sz="2200" dirty="0"/>
            </a:br>
            <a:r>
              <a:rPr lang="en" altLang="zh-CN" sz="2200" dirty="0"/>
              <a:t>public final void </a:t>
            </a:r>
            <a:r>
              <a:rPr lang="en" altLang="zh-CN" sz="2200" dirty="0" err="1"/>
              <a:t>removeCallbacksAndMessages</a:t>
            </a:r>
            <a:r>
              <a:rPr lang="en" altLang="zh-CN" sz="2200" dirty="0"/>
              <a:t>(Object token); </a:t>
            </a:r>
            <a:endParaRPr lang="en" altLang="zh-CN" sz="2200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EAE00A-162C-C641-BEC3-F48DD9F6D4C9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</a:t>
            </a:r>
            <a:r>
              <a:rPr lang="zh-CN" altLang="en-US" b="1" dirty="0">
                <a:solidFill>
                  <a:srgbClr val="252375"/>
                </a:solidFill>
              </a:rPr>
              <a:t>的常见方法</a:t>
            </a:r>
          </a:p>
        </p:txBody>
      </p:sp>
    </p:spTree>
    <p:extLst>
      <p:ext uri="{BB962C8B-B14F-4D97-AF65-F5344CB8AC3E}">
        <p14:creationId xmlns:p14="http://schemas.microsoft.com/office/powerpoint/2010/main" val="318806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B8C28-0579-7541-9714-052C312B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F49B96-1ACD-0745-AC89-AC83D6223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A7281-7A68-BD4A-B1A3-FB410F78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311"/>
            <a:ext cx="9419492" cy="52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3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C9DE9-A77F-FE4D-9491-50DB1FB85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" altLang="zh-CN" dirty="0"/>
              <a:t> Handler</a:t>
            </a:r>
            <a:r>
              <a:rPr lang="zh-CN" altLang="en-US" dirty="0"/>
              <a:t>机制是消息队列机制在</a:t>
            </a:r>
            <a:r>
              <a:rPr lang="en" altLang="zh-CN" dirty="0"/>
              <a:t>Android</a:t>
            </a:r>
            <a:r>
              <a:rPr lang="zh-CN" altLang="en-US" dirty="0"/>
              <a:t>上的应用，解决</a:t>
            </a:r>
            <a:r>
              <a:rPr lang="en" altLang="zh-CN" dirty="0"/>
              <a:t>Android</a:t>
            </a:r>
            <a:r>
              <a:rPr lang="zh-CN" altLang="en-US" dirty="0"/>
              <a:t>中的任务调度和线程通信问题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" altLang="zh-CN" dirty="0"/>
              <a:t>Handler</a:t>
            </a:r>
            <a:r>
              <a:rPr lang="zh-CN" altLang="en-US" dirty="0"/>
              <a:t>负责向消息队列里添加消息，</a:t>
            </a:r>
            <a:r>
              <a:rPr lang="en" altLang="zh-CN" dirty="0"/>
              <a:t>Looper</a:t>
            </a:r>
            <a:r>
              <a:rPr lang="zh-CN" altLang="en-US" dirty="0"/>
              <a:t>维持一个循环，从消息队列取消息，派发给</a:t>
            </a:r>
            <a:r>
              <a:rPr lang="en" altLang="zh-CN" dirty="0"/>
              <a:t>Handler</a:t>
            </a:r>
            <a:r>
              <a:rPr lang="zh-CN" altLang="en-US" dirty="0"/>
              <a:t>处理，队列为空时阻塞等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" altLang="zh-CN" dirty="0"/>
              <a:t>Handler</a:t>
            </a:r>
            <a:r>
              <a:rPr lang="zh-CN" altLang="en-US" dirty="0"/>
              <a:t>的基本用法</a:t>
            </a:r>
            <a:r>
              <a:rPr lang="en-US" altLang="zh-CN" dirty="0"/>
              <a:t>:</a:t>
            </a:r>
            <a:r>
              <a:rPr lang="zh-CN" altLang="en-US" dirty="0"/>
              <a:t>立即</a:t>
            </a:r>
            <a:r>
              <a:rPr lang="en-US" altLang="zh-CN" dirty="0"/>
              <a:t>/</a:t>
            </a:r>
            <a:r>
              <a:rPr lang="zh-CN" altLang="en-US" dirty="0"/>
              <a:t>延时</a:t>
            </a:r>
            <a:r>
              <a:rPr lang="en-US" altLang="zh-CN" dirty="0"/>
              <a:t>/</a:t>
            </a:r>
            <a:r>
              <a:rPr lang="zh-CN" altLang="en-US" dirty="0"/>
              <a:t>定时发送消息、取消消息 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93E977-0B86-8848-959F-BADFBD306E06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</a:t>
            </a:r>
            <a:r>
              <a:rPr lang="zh-CN" altLang="en-US" b="1" dirty="0">
                <a:solidFill>
                  <a:srgbClr val="252375"/>
                </a:solidFill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71009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45035-4802-3D40-9F17-4522588E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4A350E-CD96-424A-A1DB-F23E1F519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0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0E323-2AAD-2545-A9F5-2167D37E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0AD105-229E-6240-98BF-BF4DABD94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28ABAD-5C69-7945-B254-67A01668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4" y="-1"/>
            <a:ext cx="8102562" cy="53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72CB7-CF7A-8A42-A172-64B12012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Thread </a:t>
            </a:r>
            <a:br>
              <a:rPr lang="en" altLang="zh-CN" b="1" dirty="0">
                <a:effectLst/>
              </a:rPr>
            </a:b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0A9BF-7AC2-9B42-A5AA-58D7AF54B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Thread(</a:t>
            </a:r>
            <a:r>
              <a:rPr lang="en" altLang="zh-CN" dirty="0" err="1"/>
              <a:t>java.lang.Thread</a:t>
            </a:r>
            <a:r>
              <a:rPr lang="en" altLang="zh-CN" dirty="0"/>
              <a:t>) </a:t>
            </a:r>
            <a:endParaRPr lang="en" altLang="zh-CN" dirty="0">
              <a:effectLst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A19630-E816-3940-B39A-EEEC6662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16" y="1529862"/>
            <a:ext cx="6070600" cy="3962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7D26DA-A6B7-194B-B164-C9776783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508" y="28258"/>
            <a:ext cx="5666000" cy="54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0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D33F0-F183-1D40-AEA4-2435A4639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ThreadPool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3EABD-C373-9047-85D5-65926A14A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线程池的作用</a:t>
            </a:r>
            <a:endParaRPr lang="en-US" altLang="zh-CN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dirty="0"/>
              <a:t>     执行提交的任务 </a:t>
            </a:r>
            <a:endParaRPr lang="en-US" altLang="zh-CN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dirty="0"/>
              <a:t>     解耦任务提交、执行</a:t>
            </a:r>
            <a:endParaRPr lang="en-US" altLang="zh-CN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dirty="0"/>
              <a:t>     封装线程使用、调度细节 </a:t>
            </a:r>
            <a:endParaRPr lang="zh-CN" altLang="en-US" dirty="0">
              <a:effectLst/>
            </a:endParaRPr>
          </a:p>
          <a:p>
            <a:r>
              <a:rPr lang="zh-CN" altLang="en-US" dirty="0"/>
              <a:t>重要函数</a:t>
            </a:r>
            <a:r>
              <a:rPr lang="en-US" altLang="zh-CN" dirty="0"/>
              <a:t>: </a:t>
            </a:r>
            <a:endParaRPr lang="zh-CN" altLang="en-US" dirty="0">
              <a:effectLst/>
            </a:endParaRPr>
          </a:p>
          <a:p>
            <a:pPr lvl="1">
              <a:buFont typeface="Wingdings" pitchFamily="2" charset="2"/>
              <a:buChar char="Ø"/>
            </a:pPr>
            <a:r>
              <a:rPr lang="en" altLang="zh-CN" dirty="0"/>
              <a:t>execute(Runnable) </a:t>
            </a:r>
            <a:endParaRPr lang="en" altLang="zh-CN" dirty="0">
              <a:effectLst/>
            </a:endParaRPr>
          </a:p>
          <a:p>
            <a:pPr lvl="1">
              <a:buFont typeface="Wingdings" pitchFamily="2" charset="2"/>
              <a:buChar char="Ø"/>
            </a:pPr>
            <a:r>
              <a:rPr lang="en" altLang="zh-CN" dirty="0"/>
              <a:t>submit(Runnable): </a:t>
            </a:r>
            <a:r>
              <a:rPr lang="zh-CN" altLang="en-US" dirty="0"/>
              <a:t>有返回值</a:t>
            </a:r>
            <a:r>
              <a:rPr lang="en-US" altLang="zh-CN" dirty="0"/>
              <a:t>(</a:t>
            </a:r>
            <a:r>
              <a:rPr lang="en" altLang="zh-CN" dirty="0"/>
              <a:t>Future)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   可以</a:t>
            </a:r>
            <a:r>
              <a:rPr lang="en" altLang="zh-CN" dirty="0"/>
              <a:t>cancel</a:t>
            </a:r>
            <a:r>
              <a:rPr lang="zh-CN" altLang="en" dirty="0"/>
              <a:t>，</a:t>
            </a:r>
            <a:r>
              <a:rPr lang="zh-CN" altLang="en-US" dirty="0"/>
              <a:t>线程池处理异常 </a:t>
            </a:r>
            <a:endParaRPr lang="zh-CN" altLang="en-US" dirty="0">
              <a:effectLst/>
            </a:endParaRPr>
          </a:p>
          <a:p>
            <a:pPr lvl="1">
              <a:buFont typeface="Wingdings" pitchFamily="2" charset="2"/>
              <a:buChar char="Ø"/>
            </a:pPr>
            <a:r>
              <a:rPr lang="en" altLang="zh-CN" dirty="0"/>
              <a:t>shutdown() </a:t>
            </a:r>
            <a:endParaRPr lang="en" altLang="zh-CN" dirty="0">
              <a:effectLst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06A841-E7EB-5A4E-ABEC-C0A068385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06" y="1690688"/>
            <a:ext cx="5702072" cy="18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58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B9862-2821-2049-8AAA-415404FC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ThreadPool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D036E2-7EE0-6144-9B61-17B2DA755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为什么要使用线程池？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E49EE-FC69-DC44-A476-C160651A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6" y="2162602"/>
            <a:ext cx="8745415" cy="17712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5BA3E4-9B0B-9F44-9659-7B7416847B6D}"/>
              </a:ext>
            </a:extLst>
          </p:cNvPr>
          <p:cNvSpPr/>
          <p:nvPr/>
        </p:nvSpPr>
        <p:spPr>
          <a:xfrm>
            <a:off x="3118339" y="4290646"/>
            <a:ext cx="4724400" cy="96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</a:rPr>
              <a:t>Android</a:t>
            </a:r>
            <a:r>
              <a:rPr lang="zh-CN" altLang="en-US" sz="2800" b="1" dirty="0">
                <a:solidFill>
                  <a:srgbClr val="FFFF00"/>
                </a:solidFill>
              </a:rPr>
              <a:t> 线程</a:t>
            </a:r>
            <a:r>
              <a:rPr lang="en-US" altLang="zh-CN" sz="2800" b="1" dirty="0">
                <a:solidFill>
                  <a:srgbClr val="FFFF00"/>
                </a:solidFill>
              </a:rPr>
              <a:t>1M</a:t>
            </a:r>
            <a:r>
              <a:rPr lang="zh-CN" altLang="en-US" sz="2800" b="1" dirty="0">
                <a:solidFill>
                  <a:srgbClr val="FFFF00"/>
                </a:solidFill>
              </a:rPr>
              <a:t>开销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778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F98D5-2173-4B4B-B4F5-DDB229EC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ThreadPool</a:t>
            </a:r>
            <a:r>
              <a:rPr kumimoji="1" lang="zh-CN" altLang="en-US" dirty="0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1C62C-4652-1D43-93BD-7EE27024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介绍几种常用的线程池</a:t>
            </a:r>
            <a:r>
              <a:rPr lang="en-US" altLang="zh-CN" dirty="0"/>
              <a:t>: </a:t>
            </a:r>
            <a:endParaRPr lang="zh-CN" alt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单个任务处理时间比较短且任务数量很大</a:t>
            </a:r>
            <a:r>
              <a:rPr lang="en-US" altLang="zh-CN" dirty="0"/>
              <a:t>(</a:t>
            </a:r>
            <a:r>
              <a:rPr lang="zh-CN" altLang="en-US" dirty="0"/>
              <a:t>多个线程的线程池</a:t>
            </a:r>
            <a:r>
              <a:rPr lang="en-US" altLang="zh-CN" dirty="0"/>
              <a:t>): </a:t>
            </a:r>
            <a:endParaRPr lang="zh-CN" altLang="en-US" dirty="0"/>
          </a:p>
          <a:p>
            <a:pPr marL="0" indent="0">
              <a:buNone/>
            </a:pPr>
            <a:r>
              <a:rPr lang="en" altLang="zh-CN" dirty="0"/>
              <a:t>    </a:t>
            </a:r>
            <a:r>
              <a:rPr lang="en" altLang="zh-CN" sz="2000" dirty="0" err="1"/>
              <a:t>newFixedThreadPool</a:t>
            </a:r>
            <a:r>
              <a:rPr lang="en" altLang="zh-CN" sz="2000" dirty="0"/>
              <a:t> </a:t>
            </a:r>
            <a:r>
              <a:rPr lang="zh-CN" altLang="en-US" sz="2000" dirty="0"/>
              <a:t>定长线程池 </a:t>
            </a:r>
          </a:p>
          <a:p>
            <a:pPr marL="0" indent="0">
              <a:buNone/>
            </a:pPr>
            <a:r>
              <a:rPr lang="en" altLang="zh-CN" sz="2000" dirty="0"/>
              <a:t>      </a:t>
            </a:r>
            <a:r>
              <a:rPr lang="en" altLang="zh-CN" sz="2000" dirty="0" err="1"/>
              <a:t>newCachedThreadPool</a:t>
            </a:r>
            <a:r>
              <a:rPr lang="en" altLang="zh-CN" sz="2000" dirty="0"/>
              <a:t> </a:t>
            </a:r>
            <a:r>
              <a:rPr lang="zh-CN" altLang="en-US" sz="2000" dirty="0"/>
              <a:t>可缓存线程池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执行定时任务</a:t>
            </a:r>
            <a:r>
              <a:rPr lang="en-US" altLang="zh-CN" dirty="0"/>
              <a:t>(</a:t>
            </a:r>
            <a:r>
              <a:rPr lang="zh-CN" altLang="en-US" dirty="0"/>
              <a:t>定时线程池</a:t>
            </a:r>
            <a:r>
              <a:rPr lang="en-US" altLang="zh-CN" dirty="0"/>
              <a:t>): 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" altLang="zh-CN" sz="2000" dirty="0" err="1"/>
              <a:t>newScheduledThreadPool</a:t>
            </a:r>
            <a:r>
              <a:rPr lang="en" altLang="zh-CN" sz="2000" dirty="0"/>
              <a:t> </a:t>
            </a:r>
            <a:r>
              <a:rPr lang="zh-CN" altLang="en-US" sz="2000" dirty="0"/>
              <a:t>定时任务线程池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特定单项任务</a:t>
            </a:r>
            <a:r>
              <a:rPr lang="en-US" altLang="zh-CN" dirty="0"/>
              <a:t>(</a:t>
            </a:r>
            <a:r>
              <a:rPr lang="zh-CN" altLang="en-US" dirty="0"/>
              <a:t>单线程线程池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en" altLang="zh-CN" sz="2000" dirty="0" err="1"/>
              <a:t>newSingleThreadExecutor</a:t>
            </a:r>
            <a:r>
              <a:rPr lang="en" altLang="zh-CN" sz="2000" dirty="0"/>
              <a:t> </a:t>
            </a:r>
            <a:r>
              <a:rPr lang="zh-CN" altLang="en-US" sz="2000" dirty="0"/>
              <a:t>单线程线程池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331066-56E5-2648-B4F2-E6BBB0D6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548" y="2471116"/>
            <a:ext cx="5850834" cy="14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7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AB2E2-E3C3-9E4A-8141-C5687443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AsyncTask</a:t>
            </a:r>
            <a:r>
              <a:rPr lang="zh-C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zh-CN" altLang="zh-CN" sz="3600" dirty="0">
                <a:latin typeface="Arial" panose="020B0604020202020204" pitchFamily="34" charset="0"/>
              </a:rPr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DE3AC3-316E-1644-8BE4-F1B4CDDD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回到之前的例子</a:t>
            </a:r>
            <a:r>
              <a:rPr lang="en-US" altLang="zh-CN" dirty="0"/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</a:t>
            </a:r>
            <a:r>
              <a:rPr lang="zh-CN" altLang="en-US" dirty="0"/>
              <a:t>用户在抖音</a:t>
            </a:r>
            <a:r>
              <a:rPr lang="en" altLang="zh-CN" dirty="0"/>
              <a:t>App</a:t>
            </a:r>
            <a:r>
              <a:rPr lang="zh-CN" altLang="en-US" dirty="0"/>
              <a:t>中，点击下载视频，下载过程中需要弹出</a:t>
            </a:r>
            <a:r>
              <a:rPr lang="en" altLang="zh-CN" dirty="0"/>
              <a:t>Loading</a:t>
            </a:r>
            <a:r>
              <a:rPr lang="zh-CN" altLang="en-US" dirty="0"/>
              <a:t>窗，下载结束后提示用户下载成功</a:t>
            </a:r>
            <a:r>
              <a:rPr lang="en-US" altLang="zh-CN" dirty="0"/>
              <a:t>/</a:t>
            </a:r>
            <a:r>
              <a:rPr lang="zh-CN" altLang="en-US" dirty="0"/>
              <a:t>失败。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如果</a:t>
            </a:r>
            <a:r>
              <a:rPr lang="en" altLang="zh-CN" dirty="0"/>
              <a:t>Handler</a:t>
            </a:r>
            <a:r>
              <a:rPr lang="zh-CN" altLang="en-US" dirty="0"/>
              <a:t>模式来实现异步操作，当任务完成后，需要通过</a:t>
            </a:r>
            <a:r>
              <a:rPr lang="en" altLang="zh-CN" dirty="0"/>
              <a:t>Handler</a:t>
            </a:r>
            <a:r>
              <a:rPr lang="zh-CN" altLang="en-US" dirty="0"/>
              <a:t>实例向</a:t>
            </a:r>
            <a:r>
              <a:rPr lang="en" altLang="zh-CN" dirty="0"/>
              <a:t>UI</a:t>
            </a:r>
            <a:r>
              <a:rPr lang="zh-CN" altLang="en-US" dirty="0"/>
              <a:t>线程发送消息，完成界面的更新，这种方式对于整个过程的控制比较精细，但也是有缺点的，例如代码相对臃肿，在多个任务同时执行时，不易对线程进行精确的控制。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15363" name="Picture 3" descr="page28image38925728">
            <a:extLst>
              <a:ext uri="{FF2B5EF4-FFF2-40B4-BE49-F238E27FC236}">
                <a16:creationId xmlns:a16="http://schemas.microsoft.com/office/drawing/2014/main" id="{0EDF3196-6E85-B34F-8B64-49CCA3A6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4E2E0-4AB9-ED4E-8B70-71E3B4184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1" name="Picture 1" descr="page28image38925728">
            <a:extLst>
              <a:ext uri="{FF2B5EF4-FFF2-40B4-BE49-F238E27FC236}">
                <a16:creationId xmlns:a16="http://schemas.microsoft.com/office/drawing/2014/main" id="{90184CAF-2780-8B4C-B040-0117E051E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080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269F4-9759-8640-B9DD-934DE09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AsyncTask</a:t>
            </a:r>
            <a:r>
              <a:rPr lang="en-US" altLang="zh-CN" dirty="0"/>
              <a:t> </a:t>
            </a:r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FB8077-628A-6043-9A65-6FFE4CDDE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758" y="1098412"/>
            <a:ext cx="6876882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833D4A-FD53-1549-888F-A93EB28F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932" y="129209"/>
            <a:ext cx="5010068" cy="63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04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0CE8B8E-05FE-9242-B6B1-B7FF77379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27906"/>
            <a:ext cx="10015330" cy="55958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93FF54-6451-8049-BED4-0B0AF6F42905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 </a:t>
            </a:r>
            <a:r>
              <a:rPr lang="en-US" altLang="zh-CN" b="1" dirty="0" err="1">
                <a:solidFill>
                  <a:srgbClr val="252375"/>
                </a:solidFill>
              </a:rPr>
              <a:t>AsyncTask</a:t>
            </a:r>
            <a:r>
              <a:rPr lang="zh-CN" altLang="en-US" b="1" dirty="0">
                <a:solidFill>
                  <a:srgbClr val="252375"/>
                </a:solidFill>
              </a:rPr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7390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45035-4802-3D40-9F17-4522588E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DF3B27-B0DD-6942-81A7-4D332C10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9EEF0E-1974-7846-818E-5BF801C4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20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60386-217D-7843-8B3A-83E47AB2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IntentService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B099B5C-F5A9-424C-B636-79FC9CC3E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9432" y="1027906"/>
            <a:ext cx="4828838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E6844C-7C5E-B041-A1D7-9B2FC0473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144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2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0F8B5-243D-414F-A056-B23295A3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IntentService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1DB339-CE03-2845-BA81-8E3E4283C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什么是</a:t>
            </a:r>
            <a:r>
              <a:rPr kumimoji="1" lang="en-US" altLang="zh-CN" b="1" dirty="0" err="1"/>
              <a:t>IntentService</a:t>
            </a:r>
            <a:r>
              <a:rPr kumimoji="1" lang="zh-CN" altLang="en-US" b="1" dirty="0"/>
              <a:t>？</a:t>
            </a: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是 </a:t>
            </a:r>
            <a:r>
              <a:rPr lang="en" altLang="zh-CN" dirty="0"/>
              <a:t>Service </a:t>
            </a:r>
            <a:r>
              <a:rPr lang="zh-CN" altLang="en-US" dirty="0"/>
              <a:t>的子类，它使用工作线程逐一处理所有启动请求。如果您不要求服务同时处理多个请求，这是最好的选择。 您只需实现 </a:t>
            </a:r>
            <a:r>
              <a:rPr lang="en" altLang="zh-CN" dirty="0" err="1"/>
              <a:t>onHandleIntent</a:t>
            </a:r>
            <a:r>
              <a:rPr lang="en" altLang="zh-CN" dirty="0"/>
              <a:t>() </a:t>
            </a:r>
            <a:r>
              <a:rPr lang="zh-CN" altLang="en-US" dirty="0"/>
              <a:t>方法即可，该方法会接收每个启动请求的 </a:t>
            </a:r>
            <a:r>
              <a:rPr lang="en" altLang="zh-CN" dirty="0"/>
              <a:t>Intent</a:t>
            </a:r>
            <a:r>
              <a:rPr lang="zh-CN" altLang="en" dirty="0"/>
              <a:t>，</a:t>
            </a:r>
            <a:r>
              <a:rPr lang="zh-CN" altLang="en-US" dirty="0"/>
              <a:t>使您能够执行后台工作。</a:t>
            </a:r>
          </a:p>
          <a:p>
            <a:pPr marL="0" indent="0">
              <a:buNone/>
            </a:pPr>
            <a:endParaRPr kumimoji="1"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DB5A39-7398-214C-A986-0439F15138AE}"/>
              </a:ext>
            </a:extLst>
          </p:cNvPr>
          <p:cNvSpPr/>
          <p:nvPr/>
        </p:nvSpPr>
        <p:spPr>
          <a:xfrm>
            <a:off x="5556739" y="4180918"/>
            <a:ext cx="4724400" cy="96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</a:rPr>
              <a:t>比如</a:t>
            </a:r>
            <a:r>
              <a:rPr lang="en-US" altLang="zh-CN" sz="2800" b="1" dirty="0" err="1">
                <a:solidFill>
                  <a:srgbClr val="FFFF00"/>
                </a:solidFill>
              </a:rPr>
              <a:t>IntentService</a:t>
            </a:r>
            <a:r>
              <a:rPr lang="zh-CN" altLang="en-US" sz="2800" b="1" dirty="0">
                <a:solidFill>
                  <a:srgbClr val="FFFF00"/>
                </a:solidFill>
              </a:rPr>
              <a:t>下载文件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167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55A87-44B6-3B41-AA63-51961D17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IntentService</a:t>
            </a:r>
            <a:r>
              <a:rPr kumimoji="1" lang="zh-CN" altLang="en-US" dirty="0"/>
              <a:t>示例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BBC7846-ACDD-2C4E-8E7F-2F8B11372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6872" y="1033463"/>
            <a:ext cx="8442808" cy="5459412"/>
          </a:xfrm>
          <a:blipFill>
            <a:blip r:embed="rId3"/>
            <a:stretch>
              <a:fillRect/>
            </a:stretch>
          </a:blip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2AAAB69-C05A-C542-85B0-3BC2656CC02B}"/>
              </a:ext>
            </a:extLst>
          </p:cNvPr>
          <p:cNvSpPr/>
          <p:nvPr/>
        </p:nvSpPr>
        <p:spPr>
          <a:xfrm>
            <a:off x="301987" y="3130488"/>
            <a:ext cx="4724400" cy="96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</a:rPr>
              <a:t>底层实现</a:t>
            </a:r>
            <a:r>
              <a:rPr lang="en-US" altLang="zh-CN" sz="2800" b="1" dirty="0" err="1">
                <a:solidFill>
                  <a:srgbClr val="FFFF00"/>
                </a:solidFill>
              </a:rPr>
              <a:t>HandlerThread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940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86039-B9F5-9041-BA36-B00D94F5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HandlerThread</a:t>
            </a:r>
            <a:r>
              <a:rPr kumimoji="1" lang="zh-CN" altLang="en-US" dirty="0"/>
              <a:t>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158D6-384E-3E48-83B4-BBB08241F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试想一款股票交易</a:t>
            </a:r>
            <a:r>
              <a:rPr lang="en" altLang="zh-CN" dirty="0"/>
              <a:t>App: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    </a:t>
            </a:r>
            <a:r>
              <a:rPr lang="zh-CN" altLang="en-US" sz="2400" dirty="0"/>
              <a:t>由于因为股票的行情数据都是实时变化的。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/>
              <a:t>    所以我们软件需要每隔一定时间向服务器请求行情数据。 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这个轮询的请求的调度是否可以放到非主线程，通过</a:t>
            </a:r>
            <a:r>
              <a:rPr lang="en" altLang="zh-CN" dirty="0"/>
              <a:t>Handler + Looper</a:t>
            </a:r>
            <a:r>
              <a:rPr lang="zh-CN" altLang="en-US" dirty="0"/>
              <a:t>去处理和调度 </a:t>
            </a:r>
            <a:r>
              <a:rPr lang="en-US" altLang="zh-CN" dirty="0"/>
              <a:t>? </a:t>
            </a: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29160D-67D2-724A-9A23-8F8E9F826B9C}"/>
              </a:ext>
            </a:extLst>
          </p:cNvPr>
          <p:cNvSpPr/>
          <p:nvPr/>
        </p:nvSpPr>
        <p:spPr>
          <a:xfrm>
            <a:off x="3276835" y="3910776"/>
            <a:ext cx="4724400" cy="96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</a:rPr>
              <a:t>此时可以使用</a:t>
            </a:r>
            <a:r>
              <a:rPr lang="en-US" altLang="zh-CN" sz="2800" b="1" dirty="0" err="1">
                <a:solidFill>
                  <a:srgbClr val="FFFF00"/>
                </a:solidFill>
              </a:rPr>
              <a:t>HandlerThread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882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EAC00-7AAC-3B4F-9B78-5F3EE190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HandlerThread</a:t>
            </a:r>
            <a:r>
              <a:rPr kumimoji="1" lang="zh-CN" altLang="en-US" dirty="0"/>
              <a:t>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77C88-BF8B-E841-86C4-042C2FAD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26240F-A0C3-A444-BE04-32631641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96" y="1027906"/>
            <a:ext cx="6784669" cy="5541264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6D068CB6-BC57-6E40-9D36-FCBACF381079}"/>
              </a:ext>
            </a:extLst>
          </p:cNvPr>
          <p:cNvSpPr txBox="1">
            <a:spLocks/>
          </p:cNvSpPr>
          <p:nvPr/>
        </p:nvSpPr>
        <p:spPr>
          <a:xfrm>
            <a:off x="8043671" y="2031433"/>
            <a:ext cx="2551177" cy="656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FF00"/>
                </a:solidFill>
              </a:rPr>
              <a:t>底层实现</a:t>
            </a:r>
            <a:r>
              <a:rPr lang="en-US" altLang="zh-CN" b="1" dirty="0">
                <a:solidFill>
                  <a:srgbClr val="FFFF00"/>
                </a:solidFill>
              </a:rPr>
              <a:t>Handler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050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9E583-293A-944C-A16A-94BEF34C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RxJava</a:t>
            </a:r>
            <a:r>
              <a:rPr kumimoji="1" lang="zh-CN" altLang="en-US" dirty="0"/>
              <a:t>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4CBF6-5178-D447-BA09-3C4DE5AE0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3BCE05-ECE4-454A-803E-ADF977F2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6" y="1320514"/>
            <a:ext cx="10508794" cy="38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5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04E67-EB8A-0F4A-93E5-036C74AB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5131F9-B7F8-7541-869A-87E40CE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128828"/>
            <a:ext cx="8927594" cy="50481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0947268-1883-FD40-933C-9C4F3A735554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Thread</a:t>
            </a:r>
            <a:r>
              <a:rPr lang="zh-CN" altLang="en-US" b="1" dirty="0">
                <a:solidFill>
                  <a:srgbClr val="252375"/>
                </a:solidFill>
              </a:rPr>
              <a:t> </a:t>
            </a:r>
            <a:r>
              <a:rPr lang="en-US" altLang="zh-CN" b="1" dirty="0" err="1">
                <a:solidFill>
                  <a:srgbClr val="252375"/>
                </a:solidFill>
              </a:rPr>
              <a:t>Rxjava</a:t>
            </a:r>
            <a:r>
              <a:rPr lang="zh-CN" altLang="en-US" b="1" dirty="0">
                <a:solidFill>
                  <a:srgbClr val="252375"/>
                </a:solidFill>
              </a:rPr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1572774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3691E-8218-E14C-B310-3102E191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多线程总结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0ACA8-5D5F-3E45-9C1F-ECFF76B14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360F68-78DB-0441-85CA-E09EA93E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60" y="1027906"/>
            <a:ext cx="8012848" cy="43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69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01AEE-85CA-7446-BFC4-97B3AA88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C3AF1-B6B5-E147-8E92-05643E84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F510D4-8600-634D-AE76-A410B23A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9"/>
            <a:ext cx="12192000" cy="680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95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71DCD-7EE6-3345-BCAD-B5BA01C46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9" y="451104"/>
            <a:ext cx="10961042" cy="5725859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怎么画统计图表</a:t>
            </a:r>
            <a:r>
              <a:rPr lang="en-US" altLang="zh-CN" b="1" dirty="0"/>
              <a:t>? 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E682F-B254-8148-A2F4-3798B390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4" y="2011680"/>
            <a:ext cx="12070946" cy="24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7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7F1CA-CF98-B245-85EA-D12BBD58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85" y="867508"/>
            <a:ext cx="10672185" cy="530945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252375"/>
                </a:solidFill>
              </a:rPr>
              <a:t>进程、线程总结 </a:t>
            </a:r>
            <a:endParaRPr lang="en-US" altLang="zh-CN" b="1" dirty="0">
              <a:solidFill>
                <a:srgbClr val="252375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52375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进程是程序的一次执行</a:t>
            </a:r>
            <a:br>
              <a:rPr lang="zh-CN" altLang="en-US" dirty="0"/>
            </a:b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进程是资源分配的基本单位</a:t>
            </a:r>
            <a:r>
              <a:rPr lang="en-US" altLang="zh-CN" dirty="0"/>
              <a:t>(</a:t>
            </a:r>
            <a:r>
              <a:rPr lang="zh-CN" altLang="en-US" dirty="0"/>
              <a:t>主要是内存资源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进程可以有多个线程，同一进程的线程共享进程的资源 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线程是</a:t>
            </a:r>
            <a:r>
              <a:rPr lang="en" altLang="zh-CN" dirty="0"/>
              <a:t>CPU</a:t>
            </a:r>
            <a:r>
              <a:rPr lang="zh-CN" altLang="en-US" dirty="0"/>
              <a:t>调度的基本单位 </a:t>
            </a: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881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527F1-6CC5-F740-BB1B-85DB4921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自定义</a:t>
            </a:r>
            <a:r>
              <a:rPr kumimoji="1" lang="en-US" altLang="zh-CN" dirty="0"/>
              <a:t>View</a:t>
            </a:r>
            <a:br>
              <a:rPr kumimoji="1" lang="en-US" altLang="zh-CN" dirty="0"/>
            </a:br>
            <a:r>
              <a:rPr kumimoji="1" lang="zh-CN" altLang="en-US" dirty="0"/>
              <a:t>重写</a:t>
            </a:r>
            <a:r>
              <a:rPr kumimoji="1" lang="en-US" altLang="zh-CN" dirty="0" err="1"/>
              <a:t>onDraw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E4F994-7EC2-9C4B-B516-ED6C086A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概念解析：</a:t>
            </a:r>
            <a:endParaRPr kumimoji="1" lang="en-US" altLang="zh-CN" dirty="0"/>
          </a:p>
          <a:p>
            <a:pPr marL="514350" indent="-514350">
              <a:buAutoNum type="arabicPeriod"/>
            </a:pPr>
            <a:r>
              <a:rPr kumimoji="1" lang="en-US" altLang="zh-CN" dirty="0"/>
              <a:t>Canvas</a:t>
            </a:r>
            <a:r>
              <a:rPr kumimoji="1" lang="zh-CN" altLang="en-US" dirty="0"/>
              <a:t>：画布</a:t>
            </a:r>
            <a:endParaRPr kumimoji="1" lang="en-US" altLang="zh-CN" dirty="0"/>
          </a:p>
          <a:p>
            <a:pPr marL="514350" indent="-514350">
              <a:buAutoNum type="arabicPeriod"/>
            </a:pPr>
            <a:r>
              <a:rPr kumimoji="1" lang="en-US" altLang="zh-CN" dirty="0"/>
              <a:t>Paint</a:t>
            </a:r>
            <a:r>
              <a:rPr kumimoji="1" lang="zh-CN" altLang="en-US" dirty="0"/>
              <a:t>：画笔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B99F78-F9FC-5C48-802E-77B3D196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84" y="0"/>
            <a:ext cx="6036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74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3DBBB-DAA5-1C4D-AC36-B8280FED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基础绘制</a:t>
            </a:r>
            <a:r>
              <a:rPr kumimoji="1" lang="en-US" altLang="zh-CN" dirty="0"/>
              <a:t>-</a:t>
            </a:r>
            <a:r>
              <a:rPr kumimoji="1" lang="zh-CN" altLang="en-US" dirty="0"/>
              <a:t>点</a:t>
            </a:r>
            <a:r>
              <a:rPr kumimoji="1" lang="en-US" altLang="zh-CN" dirty="0"/>
              <a:t>(Point)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E0B5E6E-2D9F-8F46-BD82-641CB9155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27906"/>
            <a:ext cx="10518563" cy="39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8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0C6A5-4FBE-E442-9475-91061A78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基础绘制</a:t>
            </a:r>
            <a:r>
              <a:rPr kumimoji="1" lang="en-US" altLang="zh-CN" dirty="0"/>
              <a:t>-</a:t>
            </a:r>
            <a:r>
              <a:rPr kumimoji="1" lang="zh-CN" altLang="en-US" dirty="0"/>
              <a:t>线</a:t>
            </a:r>
            <a:r>
              <a:rPr kumimoji="1" lang="en-US" altLang="zh-CN" dirty="0"/>
              <a:t>(Line)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9A0D7D-A35B-D646-8613-A9EAA76D3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50452"/>
            <a:ext cx="10195861" cy="38286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261153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9B682-CD9B-694E-BE5C-022AB63649EF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/>
              <a:t>基本绘制</a:t>
            </a:r>
            <a:r>
              <a:rPr lang="en-US" altLang="zh-CN" dirty="0"/>
              <a:t>-</a:t>
            </a:r>
            <a:r>
              <a:rPr lang="zh-CN" altLang="en-US" dirty="0"/>
              <a:t>圆形 </a:t>
            </a:r>
            <a:r>
              <a:rPr lang="en-US" altLang="zh-CN" dirty="0"/>
              <a:t>(</a:t>
            </a:r>
            <a:r>
              <a:rPr lang="en" altLang="zh-CN" dirty="0"/>
              <a:t>Circle) </a:t>
            </a:r>
            <a:br>
              <a:rPr lang="en" altLang="zh-CN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84ABAE-0F26-0B43-85AD-F030331A0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5736" y="1331580"/>
            <a:ext cx="10537825" cy="37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55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83642-51EA-1442-9E71-C6EB5A08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基本绘制</a:t>
            </a:r>
            <a:r>
              <a:rPr lang="en-US" altLang="zh-CN" b="1" dirty="0"/>
              <a:t>-</a:t>
            </a:r>
            <a:r>
              <a:rPr lang="zh-CN" altLang="en-US" b="1" dirty="0"/>
              <a:t>填充 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D8B0EA6-02F0-6741-A1B7-50D74672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930" y="1027906"/>
            <a:ext cx="4335517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C6231D-EE96-B042-9D2A-BF578471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673" y="1027906"/>
            <a:ext cx="6550105" cy="55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46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FC658-D1F3-FA48-8AD0-8B7AFC83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绘制文字</a:t>
            </a:r>
            <a:r>
              <a:rPr lang="en-US" altLang="zh-CN" b="1" dirty="0"/>
              <a:t>-</a:t>
            </a:r>
            <a:r>
              <a:rPr lang="zh-CN" altLang="en-US" b="1" dirty="0"/>
              <a:t>基线 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E2DACB4-77CF-914C-B20C-ABB24EAB5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85355"/>
            <a:ext cx="9055100" cy="2425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AEDA8C-4114-A54A-8EAE-B6607722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3693939"/>
            <a:ext cx="10515600" cy="31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95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EC913-3877-A74B-815C-68D1BFA6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绘制文字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E1D455-BAAC-3D40-AB62-17D6DD50E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46327"/>
            <a:ext cx="10537825" cy="471777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223525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15C69-290A-B04F-AC73-F9C5164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2000" dirty="0">
                <a:solidFill>
                  <a:srgbClr val="666666"/>
                </a:solidFill>
                <a:latin typeface="Arial" panose="020B0604020202020204" pitchFamily="34" charset="0"/>
                <a:ea typeface="MicrosoftYaHei"/>
              </a:rPr>
              <a:t>扩展:详解 </a:t>
            </a:r>
            <a:r>
              <a:rPr lang="zh-CN" altLang="zh-CN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ViewTree </a:t>
            </a:r>
            <a:r>
              <a:rPr lang="zh-CN" altLang="zh-CN" sz="2000" dirty="0">
                <a:solidFill>
                  <a:srgbClr val="666666"/>
                </a:solidFill>
                <a:ea typeface="MicrosoftYaHei"/>
              </a:rPr>
              <a:t>及 </a:t>
            </a:r>
            <a:r>
              <a:rPr lang="zh-CN" altLang="zh-CN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/ ViewGroup </a:t>
            </a:r>
            <a:r>
              <a:rPr lang="zh-CN" altLang="zh-CN" sz="2000" dirty="0">
                <a:solidFill>
                  <a:srgbClr val="666666"/>
                </a:solidFill>
                <a:ea typeface="MicrosoftYaHei"/>
              </a:rPr>
              <a:t>绘制流程 </a:t>
            </a:r>
            <a:br>
              <a:rPr lang="zh-CN" altLang="zh-CN" sz="2000" dirty="0">
                <a:latin typeface="Arial" panose="020B0604020202020204" pitchFamily="34" charset="0"/>
              </a:rPr>
            </a:br>
            <a:endParaRPr kumimoji="1" lang="zh-CN" altLang="en-US" sz="2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C13DD8-546F-0145-86D2-B5177B370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138494"/>
            <a:ext cx="9756648" cy="456771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pic>
        <p:nvPicPr>
          <p:cNvPr id="16385" name="Picture 1" descr="page53image39036880">
            <a:extLst>
              <a:ext uri="{FF2B5EF4-FFF2-40B4-BE49-F238E27FC236}">
                <a16:creationId xmlns:a16="http://schemas.microsoft.com/office/drawing/2014/main" id="{72A3CF8B-B333-F644-AEAE-429F02300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495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09FA0-C104-FF40-BEA4-BB667597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066"/>
            <a:ext cx="10515600" cy="1325563"/>
          </a:xfrm>
        </p:spPr>
        <p:txBody>
          <a:bodyPr/>
          <a:lstStyle/>
          <a:p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扩展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:</a:t>
            </a:r>
            <a:r>
              <a:rPr lang="en" altLang="zh-CN" sz="2000" dirty="0" err="1">
                <a:solidFill>
                  <a:srgbClr val="666666"/>
                </a:solidFill>
                <a:latin typeface="Arial" panose="020B0604020202020204" pitchFamily="34" charset="0"/>
              </a:rPr>
              <a:t>ViewGroup</a:t>
            </a:r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的绘制流程 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68C9A4C-A41C-3541-A149-8F51F5779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52154"/>
            <a:ext cx="9632795" cy="43019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119763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8386C-3253-CF42-AE1B-27178CAA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扩展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:</a:t>
            </a:r>
            <a:r>
              <a:rPr lang="en" altLang="zh-CN" sz="2000" dirty="0" err="1">
                <a:solidFill>
                  <a:srgbClr val="666666"/>
                </a:solidFill>
                <a:latin typeface="Arial" panose="020B0604020202020204" pitchFamily="34" charset="0"/>
              </a:rPr>
              <a:t>ViewGroup</a:t>
            </a:r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的绘制流程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1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DFA25A-6625-AB46-A6DC-51AC4BE4B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523B0B-4108-F94D-8F04-06D1E2E4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59" y="911479"/>
            <a:ext cx="6734428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87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图表&#10;&#10;中度可信度描述已自动生成">
            <a:extLst>
              <a:ext uri="{FF2B5EF4-FFF2-40B4-BE49-F238E27FC236}">
                <a16:creationId xmlns:a16="http://schemas.microsoft.com/office/drawing/2014/main" id="{631789DE-65D1-9840-BD21-67641471D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755134" y="670047"/>
            <a:ext cx="5340866" cy="529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6AD23B8B-90C3-F142-A28B-EAA4E21C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127" y="1427284"/>
            <a:ext cx="3009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3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E98C1-AF76-7342-821F-1A9850F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扩展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:</a:t>
            </a:r>
            <a:r>
              <a:rPr lang="en" altLang="zh-CN" sz="2000" dirty="0" err="1">
                <a:solidFill>
                  <a:srgbClr val="666666"/>
                </a:solidFill>
                <a:latin typeface="Arial" panose="020B0604020202020204" pitchFamily="34" charset="0"/>
              </a:rPr>
              <a:t>ViewGroup</a:t>
            </a:r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的绘制流程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2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43388-4270-F84A-A5A5-6C1C9473F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02C477-8EAC-3E44-B809-5E42CA2C3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94" y="1021897"/>
            <a:ext cx="6939862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03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319A7-23A4-E44B-AE65-18B90441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扩展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:</a:t>
            </a:r>
            <a:r>
              <a:rPr lang="en" altLang="zh-CN" sz="2000" dirty="0" err="1">
                <a:solidFill>
                  <a:srgbClr val="666666"/>
                </a:solidFill>
                <a:latin typeface="Arial" panose="020B0604020202020204" pitchFamily="34" charset="0"/>
              </a:rPr>
              <a:t>ViewGroup</a:t>
            </a:r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的绘制流程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3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94487-D049-F74F-AD63-30D1D47C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A431B8-45BE-1646-BEC3-AC9A5DD6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30" y="761422"/>
            <a:ext cx="10963507" cy="609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61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AAFAA-97B6-3E4B-9EC9-CF03B2BD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/>
              <a:t>详解</a:t>
            </a:r>
            <a:r>
              <a:rPr lang="en" altLang="zh-CN" sz="2000" b="1" dirty="0" err="1"/>
              <a:t>ViewTree</a:t>
            </a:r>
            <a:r>
              <a:rPr lang="zh-CN" altLang="en-US" sz="2000" b="1" dirty="0"/>
              <a:t>及</a:t>
            </a:r>
            <a:r>
              <a:rPr lang="en" altLang="zh-CN" sz="2000" b="1" dirty="0"/>
              <a:t>View/</a:t>
            </a:r>
            <a:r>
              <a:rPr lang="en" altLang="zh-CN" sz="2000" b="1" dirty="0" err="1"/>
              <a:t>ViewGroup</a:t>
            </a:r>
            <a:r>
              <a:rPr lang="zh-CN" altLang="en-US" sz="2000" b="1" dirty="0"/>
              <a:t>绘制流程 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420E01-02C6-3444-9FA3-026949D8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CAD720-A8C4-9649-9D06-A7DE4DF2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" y="897355"/>
            <a:ext cx="12192000" cy="541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51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01066-4FB2-7F44-BD75-9159DFC8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82B437-8AA5-B24E-9725-BCC438C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62" y="365125"/>
            <a:ext cx="10628438" cy="56640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自定义</a:t>
            </a:r>
            <a:r>
              <a:rPr lang="en" altLang="zh-CN" b="1" dirty="0"/>
              <a:t>View</a:t>
            </a:r>
            <a:r>
              <a:rPr lang="zh-CN" altLang="en-US" b="1" dirty="0"/>
              <a:t>总结 </a:t>
            </a:r>
            <a:endParaRPr lang="zh-CN" altLang="en-US" dirty="0"/>
          </a:p>
          <a:p>
            <a:pPr marL="0" indent="0">
              <a:buNone/>
            </a:pPr>
            <a:r>
              <a:rPr lang="en" altLang="zh-CN" dirty="0"/>
              <a:t>View</a:t>
            </a:r>
            <a:r>
              <a:rPr lang="zh-CN" altLang="en-US" dirty="0"/>
              <a:t>的绘制流程</a:t>
            </a:r>
            <a:r>
              <a:rPr lang="en-US" altLang="zh-CN" dirty="0"/>
              <a:t>: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重要绘制流程</a:t>
            </a:r>
            <a:r>
              <a:rPr lang="en-US" altLang="zh-CN" sz="2000" dirty="0"/>
              <a:t>: </a:t>
            </a:r>
            <a:endParaRPr lang="zh-CN" altLang="en-US" sz="2000" dirty="0"/>
          </a:p>
          <a:p>
            <a:pPr lvl="1"/>
            <a:r>
              <a:rPr lang="en" altLang="zh-CN" sz="1900" dirty="0"/>
              <a:t>Measure:</a:t>
            </a:r>
            <a:r>
              <a:rPr lang="zh-CN" altLang="en-US" sz="1900" dirty="0"/>
              <a:t>测量</a:t>
            </a:r>
            <a:endParaRPr lang="en-US" altLang="zh-CN" sz="1900" dirty="0"/>
          </a:p>
          <a:p>
            <a:pPr lvl="1"/>
            <a:r>
              <a:rPr lang="en" altLang="zh-CN" sz="1900" dirty="0"/>
              <a:t>Layout:</a:t>
            </a:r>
            <a:r>
              <a:rPr lang="zh-CN" altLang="en-US" sz="1900" dirty="0"/>
              <a:t>布局</a:t>
            </a:r>
            <a:endParaRPr lang="en-US" altLang="zh-CN" sz="1900" dirty="0"/>
          </a:p>
          <a:p>
            <a:pPr lvl="1"/>
            <a:r>
              <a:rPr lang="en" altLang="zh-CN" sz="1900" dirty="0"/>
              <a:t>Draw:</a:t>
            </a:r>
            <a:r>
              <a:rPr lang="zh-CN" altLang="en-US" sz="1900" dirty="0"/>
              <a:t>绘制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以及几个重要函数</a:t>
            </a:r>
            <a:r>
              <a:rPr lang="en-US" altLang="zh-CN" sz="2000" dirty="0"/>
              <a:t>:</a:t>
            </a:r>
          </a:p>
          <a:p>
            <a:pPr lvl="1"/>
            <a:r>
              <a:rPr lang="en" altLang="zh-CN" sz="1900" dirty="0"/>
              <a:t>invalidate(</a:t>
            </a:r>
            <a:r>
              <a:rPr lang="zh-CN" altLang="en-US" sz="1900" dirty="0"/>
              <a:t>如果布局没变化，只触发</a:t>
            </a:r>
            <a:r>
              <a:rPr lang="en" altLang="zh-CN" sz="1900" dirty="0"/>
              <a:t>draw) </a:t>
            </a:r>
          </a:p>
          <a:p>
            <a:pPr lvl="1"/>
            <a:r>
              <a:rPr lang="en" altLang="zh-CN" sz="1900" dirty="0" err="1"/>
              <a:t>requestLayout</a:t>
            </a:r>
            <a:r>
              <a:rPr lang="en" altLang="zh-CN" sz="1900" dirty="0"/>
              <a:t>(</a:t>
            </a:r>
            <a:r>
              <a:rPr lang="zh-CN" altLang="en-US" sz="1900" dirty="0"/>
              <a:t>触发</a:t>
            </a:r>
            <a:r>
              <a:rPr lang="en" altLang="zh-CN" sz="1900" dirty="0"/>
              <a:t>layout</a:t>
            </a:r>
            <a:r>
              <a:rPr lang="zh-CN" altLang="en" sz="1900" dirty="0"/>
              <a:t>、</a:t>
            </a:r>
            <a:r>
              <a:rPr lang="en" altLang="zh-CN" sz="1900" dirty="0"/>
              <a:t>measure) </a:t>
            </a:r>
          </a:p>
          <a:p>
            <a:pPr marL="0" indent="0">
              <a:buNone/>
            </a:pPr>
            <a:r>
              <a:rPr lang="zh-CN" altLang="en-US" dirty="0"/>
              <a:t>理解 </a:t>
            </a:r>
            <a:r>
              <a:rPr lang="en" altLang="zh-CN" dirty="0" err="1"/>
              <a:t>ViewTree</a:t>
            </a:r>
            <a:r>
              <a:rPr lang="en" altLang="zh-CN" dirty="0"/>
              <a:t> </a:t>
            </a:r>
            <a:r>
              <a:rPr lang="zh-CN" altLang="en-US" dirty="0"/>
              <a:t>及 </a:t>
            </a:r>
            <a:r>
              <a:rPr lang="en" altLang="zh-CN" dirty="0" err="1"/>
              <a:t>ViewGroup</a:t>
            </a:r>
            <a:r>
              <a:rPr lang="en" altLang="zh-CN" dirty="0"/>
              <a:t> </a:t>
            </a:r>
            <a:r>
              <a:rPr lang="zh-CN" altLang="en-US" dirty="0"/>
              <a:t>的</a:t>
            </a:r>
            <a:r>
              <a:rPr lang="en" altLang="zh-CN" dirty="0"/>
              <a:t>Measure / Layout / Draw</a:t>
            </a:r>
            <a:r>
              <a:rPr lang="zh-CN" altLang="en-US" dirty="0"/>
              <a:t>的流程 </a:t>
            </a:r>
          </a:p>
          <a:p>
            <a:pPr marL="0" indent="0">
              <a:buNone/>
            </a:pPr>
            <a:r>
              <a:rPr lang="en" altLang="zh-CN" dirty="0"/>
              <a:t>View</a:t>
            </a:r>
            <a:r>
              <a:rPr lang="zh-CN" altLang="en-US" dirty="0"/>
              <a:t>自定义绘制</a:t>
            </a:r>
            <a:r>
              <a:rPr lang="en-US" altLang="zh-CN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绘制图形</a:t>
            </a:r>
            <a:r>
              <a:rPr lang="en-US" altLang="zh-CN" sz="2000" dirty="0"/>
              <a:t>:</a:t>
            </a:r>
            <a:r>
              <a:rPr lang="zh-CN" altLang="en-US" sz="2000" dirty="0"/>
              <a:t>点、线、圆形、椭圆、矩形、圆角矩形</a:t>
            </a:r>
            <a:endParaRPr lang="en-US" altLang="zh-CN" sz="2000" dirty="0"/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绘制文字</a:t>
            </a:r>
            <a:r>
              <a:rPr lang="en-US" altLang="zh-CN" sz="2000" dirty="0"/>
              <a:t>:</a:t>
            </a:r>
            <a:r>
              <a:rPr lang="zh-CN" altLang="en-US" sz="2000" dirty="0"/>
              <a:t>文字的测量 </a:t>
            </a:r>
            <a:endParaRPr lang="en-US" altLang="zh-CN" sz="2000" dirty="0"/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常见类型 </a:t>
            </a:r>
            <a:endParaRPr lang="en-US" altLang="zh-CN" sz="2000" dirty="0">
              <a:solidFill>
                <a:srgbClr val="666666"/>
              </a:solidFill>
              <a:latin typeface="Arial" panose="020B0604020202020204" pitchFamily="34" charset="0"/>
              <a:ea typeface="+mj-ea"/>
              <a:cs typeface="+mj-cs"/>
            </a:endParaRPr>
          </a:p>
          <a:p>
            <a:pPr lvl="1"/>
            <a:r>
              <a:rPr lang="zh-CN" altLang="en-US" sz="1900" dirty="0"/>
              <a:t>自定义组合控件</a:t>
            </a:r>
          </a:p>
          <a:p>
            <a:pPr lvl="1"/>
            <a:r>
              <a:rPr lang="zh-CN" altLang="en-US" sz="1900" dirty="0"/>
              <a:t>继承系统控件</a:t>
            </a:r>
            <a:r>
              <a:rPr lang="en-US" altLang="zh-CN" sz="1900" dirty="0"/>
              <a:t>(</a:t>
            </a:r>
            <a:r>
              <a:rPr lang="zh-CN" altLang="en-US" sz="1900" dirty="0"/>
              <a:t>修改</a:t>
            </a:r>
            <a:r>
              <a:rPr lang="en-US" altLang="zh-CN" sz="1900" dirty="0" err="1"/>
              <a:t>onDraw</a:t>
            </a:r>
            <a:r>
              <a:rPr lang="en-US" altLang="zh-CN" sz="1900" dirty="0"/>
              <a:t>)</a:t>
            </a:r>
          </a:p>
          <a:p>
            <a:pPr lvl="1"/>
            <a:r>
              <a:rPr lang="zh-CN" altLang="en-US" sz="1900" dirty="0"/>
              <a:t>直接继承</a:t>
            </a:r>
            <a:r>
              <a:rPr lang="en" altLang="zh-CN" sz="1900" dirty="0"/>
              <a:t>View</a:t>
            </a:r>
            <a:r>
              <a:rPr lang="en-US" altLang="zh-CN" sz="1900" dirty="0"/>
              <a:t>(</a:t>
            </a:r>
            <a:r>
              <a:rPr lang="zh-CN" altLang="en-US" sz="1900" dirty="0"/>
              <a:t>修改</a:t>
            </a:r>
            <a:r>
              <a:rPr lang="en-US" altLang="zh-CN" sz="1900" dirty="0" err="1"/>
              <a:t>onDraw</a:t>
            </a:r>
            <a:r>
              <a:rPr lang="zh-CN" altLang="en-US" sz="1900" dirty="0"/>
              <a:t> </a:t>
            </a:r>
            <a:r>
              <a:rPr lang="en-US" altLang="zh-CN" sz="1900"/>
              <a:t>&amp;</a:t>
            </a:r>
            <a:r>
              <a:rPr lang="zh-CN" altLang="en-US" sz="1900"/>
              <a:t> </a:t>
            </a:r>
            <a:r>
              <a:rPr lang="en" altLang="zh-CN" sz="1900" dirty="0" err="1"/>
              <a:t>onMeasure</a:t>
            </a:r>
            <a:r>
              <a:rPr lang="en-US" altLang="zh-CN" sz="1900" dirty="0"/>
              <a:t>)</a:t>
            </a:r>
          </a:p>
          <a:p>
            <a:pPr lvl="1"/>
            <a:r>
              <a:rPr lang="zh-CN" altLang="en-US" sz="1900" dirty="0"/>
              <a:t>继承</a:t>
            </a:r>
            <a:r>
              <a:rPr lang="en" altLang="zh-CN" sz="1900" dirty="0" err="1"/>
              <a:t>ViewGroup</a:t>
            </a:r>
            <a:r>
              <a:rPr lang="en-US" altLang="zh-CN" sz="1900" dirty="0"/>
              <a:t>(</a:t>
            </a:r>
            <a:r>
              <a:rPr lang="zh-CN" altLang="en-US" sz="1900" dirty="0"/>
              <a:t>前面的知识</a:t>
            </a:r>
            <a:r>
              <a:rPr lang="en-US" altLang="zh-CN" sz="1900" dirty="0"/>
              <a:t>)</a:t>
            </a:r>
            <a:endParaRPr lang="en" altLang="zh-CN" sz="1900" dirty="0"/>
          </a:p>
          <a:p>
            <a:pPr marL="0" indent="0">
              <a:buNone/>
            </a:pPr>
            <a:endParaRPr lang="zh-CN" altLang="en-US" b="1" dirty="0"/>
          </a:p>
          <a:p>
            <a:pPr>
              <a:buFont typeface="Wingdings" pitchFamily="2" charset="2"/>
              <a:buChar char="Ø"/>
            </a:pPr>
            <a:endParaRPr lang="zh-CN" altLang="en-US" sz="20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66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8991A-3CBB-D14B-BAA6-729277F32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作业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1. </a:t>
            </a:r>
            <a:r>
              <a:rPr lang="zh-CN" altLang="en-US" dirty="0"/>
              <a:t>绘制时钟界面，包括时针、分针、秒针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时针、分针、秒针需要跳动</a:t>
            </a:r>
            <a:br>
              <a:rPr lang="zh-CN" altLang="en-US" dirty="0"/>
            </a:br>
            <a:r>
              <a:rPr lang="en-US" altLang="zh-CN" dirty="0"/>
              <a:t>3. </a:t>
            </a:r>
            <a:r>
              <a:rPr lang="zh-CN" altLang="en-US" dirty="0"/>
              <a:t>时针、分针、秒针的粗细、长短不同</a:t>
            </a:r>
            <a:br>
              <a:rPr lang="zh-CN" altLang="en-US" dirty="0"/>
            </a:br>
            <a:r>
              <a:rPr lang="en-US" altLang="zh-CN" dirty="0"/>
              <a:t>4. </a:t>
            </a:r>
            <a:r>
              <a:rPr lang="zh-CN" altLang="en-US" dirty="0"/>
              <a:t>绘制表盘上的数字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5. </a:t>
            </a:r>
            <a:r>
              <a:rPr lang="zh-CN" altLang="en-US" dirty="0"/>
              <a:t>用点绘制表盘刻度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 </a:t>
            </a: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Google Shape;242;p45">
            <a:extLst>
              <a:ext uri="{FF2B5EF4-FFF2-40B4-BE49-F238E27FC236}">
                <a16:creationId xmlns:a16="http://schemas.microsoft.com/office/drawing/2014/main" id="{853A8659-1F6F-C34B-81A3-8E4EA5912F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小练习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F6737E-C8F3-4348-A661-4004A0E7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508" y="365125"/>
            <a:ext cx="2393263" cy="49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3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9F1A8-AB67-C742-87CD-CA514047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6CE91-9C7F-9246-88C9-2CD643D66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Google Shape;248;p46" descr="字节跳动ByteDance-PPT-0724-04.jpg">
            <a:extLst>
              <a:ext uri="{FF2B5EF4-FFF2-40B4-BE49-F238E27FC236}">
                <a16:creationId xmlns:a16="http://schemas.microsoft.com/office/drawing/2014/main" id="{2EB3BA21-E3D7-C34B-8DCB-9A63C281909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0" y="0"/>
            <a:ext cx="1218794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9;p46">
            <a:extLst>
              <a:ext uri="{FF2B5EF4-FFF2-40B4-BE49-F238E27FC236}">
                <a16:creationId xmlns:a16="http://schemas.microsoft.com/office/drawing/2014/main" id="{E819047F-753A-4B45-B316-B50DE5DF5C61}"/>
              </a:ext>
            </a:extLst>
          </p:cNvPr>
          <p:cNvSpPr txBox="1"/>
          <p:nvPr/>
        </p:nvSpPr>
        <p:spPr>
          <a:xfrm>
            <a:off x="2898712" y="2972318"/>
            <a:ext cx="2045804" cy="58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" sz="36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378981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age5image39314576">
            <a:extLst>
              <a:ext uri="{FF2B5EF4-FFF2-40B4-BE49-F238E27FC236}">
                <a16:creationId xmlns:a16="http://schemas.microsoft.com/office/drawing/2014/main" id="{9BA07BAD-24B5-5D4B-9946-9A440EA23E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83" y="1748204"/>
            <a:ext cx="8895574" cy="409196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178112-E814-774F-A9C5-16572375643E}"/>
              </a:ext>
            </a:extLst>
          </p:cNvPr>
          <p:cNvSpPr txBox="1"/>
          <p:nvPr/>
        </p:nvSpPr>
        <p:spPr>
          <a:xfrm>
            <a:off x="943706" y="850607"/>
            <a:ext cx="26853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800" b="1" dirty="0">
                <a:solidFill>
                  <a:srgbClr val="252375"/>
                </a:solidFill>
              </a:rPr>
              <a:t>Android</a:t>
            </a:r>
            <a:r>
              <a:rPr lang="zh-CN" altLang="en-US" sz="2800" b="1" dirty="0">
                <a:solidFill>
                  <a:srgbClr val="252375"/>
                </a:solidFill>
              </a:rPr>
              <a:t> </a:t>
            </a:r>
            <a:r>
              <a:rPr lang="en" altLang="zh-CN" sz="2800" b="1" dirty="0">
                <a:solidFill>
                  <a:srgbClr val="252375"/>
                </a:solidFill>
              </a:rPr>
              <a:t>UI</a:t>
            </a:r>
            <a:r>
              <a:rPr lang="zh-CN" altLang="en-US" sz="2800" b="1" dirty="0">
                <a:solidFill>
                  <a:srgbClr val="252375"/>
                </a:solidFill>
              </a:rPr>
              <a:t>线程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55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7909BB-637A-B944-9F2E-37F2F47AA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b="1" dirty="0">
                <a:solidFill>
                  <a:srgbClr val="252375"/>
                </a:solidFill>
              </a:rPr>
              <a:t>UI</a:t>
            </a:r>
            <a:r>
              <a:rPr lang="zh-CN" altLang="en-US" b="1" dirty="0">
                <a:solidFill>
                  <a:srgbClr val="252375"/>
                </a:solidFill>
              </a:rPr>
              <a:t>线程与消息队列机制 </a:t>
            </a:r>
          </a:p>
          <a:p>
            <a:pPr marL="457200" lvl="1" indent="0">
              <a:buNone/>
            </a:pPr>
            <a:endParaRPr lang="en" altLang="zh-CN" dirty="0"/>
          </a:p>
          <a:p>
            <a:pPr marL="457200" lvl="1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altLang="zh-CN" dirty="0"/>
              <a:t>Android</a:t>
            </a:r>
            <a:r>
              <a:rPr lang="zh-CN" altLang="en-US" dirty="0"/>
              <a:t>中，主线程就是</a:t>
            </a:r>
            <a:r>
              <a:rPr lang="en" altLang="zh-CN" dirty="0"/>
              <a:t>UI</a:t>
            </a:r>
            <a:r>
              <a:rPr lang="zh-CN" altLang="en-US" dirty="0"/>
              <a:t>线程，负责处理界面的展示，响应用户的操作。主线程是怎样相应用户操作（点击、滑动等）的呢？ </a:t>
            </a:r>
          </a:p>
          <a:p>
            <a:pPr lvl="2"/>
            <a:r>
              <a:rPr lang="zh-CN" altLang="en-US" dirty="0"/>
              <a:t>界面和控件之所以能响应用户操作，关键在于负责创建它们的</a:t>
            </a:r>
            <a:r>
              <a:rPr lang="en" altLang="zh-CN" dirty="0"/>
              <a:t>UI</a:t>
            </a:r>
            <a:r>
              <a:rPr lang="zh-CN" altLang="en-US" dirty="0"/>
              <a:t>线程拥有一个“消息循环（</a:t>
            </a:r>
            <a:r>
              <a:rPr lang="en" altLang="zh-CN" dirty="0"/>
              <a:t>Message Loop</a:t>
            </a:r>
            <a:r>
              <a:rPr lang="zh-CN" altLang="en" dirty="0"/>
              <a:t>）”。 </a:t>
            </a:r>
          </a:p>
          <a:p>
            <a:pPr lvl="2"/>
            <a:r>
              <a:rPr lang="zh-CN" altLang="en-US" dirty="0"/>
              <a:t>所谓消息循环，其实就是一个</a:t>
            </a:r>
            <a:r>
              <a:rPr lang="en" altLang="zh-CN" dirty="0"/>
              <a:t>While</a:t>
            </a:r>
            <a:r>
              <a:rPr lang="zh-CN" altLang="en-US" dirty="0"/>
              <a:t>循环语句。 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对于带有</a:t>
            </a:r>
            <a:r>
              <a:rPr lang="en" altLang="zh-CN" dirty="0"/>
              <a:t>UI</a:t>
            </a:r>
            <a:r>
              <a:rPr lang="zh-CN" altLang="en-US" dirty="0"/>
              <a:t>的现代操作系统，比如</a:t>
            </a:r>
            <a:r>
              <a:rPr lang="en" altLang="zh-CN" dirty="0"/>
              <a:t>Windows/Android</a:t>
            </a:r>
            <a:r>
              <a:rPr lang="zh-CN" altLang="en-US" dirty="0"/>
              <a:t>等，</a:t>
            </a:r>
            <a:r>
              <a:rPr lang="en" altLang="zh-CN" dirty="0"/>
              <a:t>UI</a:t>
            </a:r>
            <a:r>
              <a:rPr lang="zh-CN" altLang="en-US" dirty="0"/>
              <a:t>线程与其他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线程的交互，都通过消息队列机制来保证的。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563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02EF1-C9E2-8844-BF71-B7E1796A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9813CC5-CD4E-4246-AFAF-03F340E66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9FAF6-5278-684B-8E6B-FF5C0078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en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00000"/>
                </a:solidFill>
                <a:effectLst/>
              </a:rPr>
              <a:t>   </a:t>
            </a:r>
            <a:r>
              <a:rPr lang="en" altLang="zh-CN" sz="2400" b="1" dirty="0">
                <a:solidFill>
                  <a:srgbClr val="000000"/>
                </a:solidFill>
                <a:effectLst/>
              </a:rPr>
              <a:t>Handler</a:t>
            </a:r>
            <a:r>
              <a:rPr lang="zh-CN" altLang="en-US" sz="2400" b="1" dirty="0">
                <a:solidFill>
                  <a:srgbClr val="000000"/>
                </a:solidFill>
                <a:effectLst/>
              </a:rPr>
              <a:t>机制</a:t>
            </a:r>
          </a:p>
          <a:p>
            <a:pPr marL="0" indent="0">
              <a:buNone/>
            </a:pP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D61E76-065D-6F40-863D-65D9A5B90169}"/>
              </a:ext>
            </a:extLst>
          </p:cNvPr>
          <p:cNvSpPr txBox="1"/>
          <p:nvPr/>
        </p:nvSpPr>
        <p:spPr>
          <a:xfrm>
            <a:off x="902677" y="2403231"/>
            <a:ext cx="3481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1. </a:t>
            </a:r>
            <a:r>
              <a:rPr lang="zh-CN" altLang="en-US" sz="3600" dirty="0"/>
              <a:t>任务调度 </a:t>
            </a:r>
            <a:br>
              <a:rPr lang="en-US" altLang="zh-CN" sz="3600" dirty="0"/>
            </a:br>
            <a:r>
              <a:rPr lang="en-US" altLang="zh-CN" sz="3600" dirty="0"/>
              <a:t>2. </a:t>
            </a:r>
            <a:r>
              <a:rPr lang="zh-CN" altLang="en-US" sz="3600" dirty="0"/>
              <a:t>线程通信 </a:t>
            </a:r>
            <a:endParaRPr lang="zh-CN" altLang="en-US" sz="3600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544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1425</Words>
  <Application>Microsoft Macintosh PowerPoint</Application>
  <PresentationFormat>宽屏</PresentationFormat>
  <Paragraphs>156</Paragraphs>
  <Slides>55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等线</vt:lpstr>
      <vt:lpstr>等线 Light</vt:lpstr>
      <vt:lpstr>ArialMT</vt:lpstr>
      <vt:lpstr>MicrosoftYaHei</vt:lpstr>
      <vt:lpstr>Arial</vt:lpstr>
      <vt:lpstr>Helvetica Neue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Thread  </vt:lpstr>
      <vt:lpstr>ThreadPool</vt:lpstr>
      <vt:lpstr>ThreadPool</vt:lpstr>
      <vt:lpstr>ThreadPool的使用</vt:lpstr>
      <vt:lpstr>AsyncTask  </vt:lpstr>
      <vt:lpstr>AsyncTask   </vt:lpstr>
      <vt:lpstr>PowerPoint 演示文稿</vt:lpstr>
      <vt:lpstr>IntentService</vt:lpstr>
      <vt:lpstr>IntentService</vt:lpstr>
      <vt:lpstr>IntentService示例</vt:lpstr>
      <vt:lpstr>HandlerThread扩展</vt:lpstr>
      <vt:lpstr>HandlerThread扩展</vt:lpstr>
      <vt:lpstr>RxJava扩展</vt:lpstr>
      <vt:lpstr>PowerPoint 演示文稿</vt:lpstr>
      <vt:lpstr>Android多线程总结</vt:lpstr>
      <vt:lpstr>PowerPoint 演示文稿</vt:lpstr>
      <vt:lpstr>PowerPoint 演示文稿</vt:lpstr>
      <vt:lpstr>自定义View 重写onDraw</vt:lpstr>
      <vt:lpstr>基础绘制-点(Point)</vt:lpstr>
      <vt:lpstr>基础绘制-线(Line)</vt:lpstr>
      <vt:lpstr>基本绘制-圆形 (Circle)  </vt:lpstr>
      <vt:lpstr>基本绘制-填充  </vt:lpstr>
      <vt:lpstr>绘制文字-基线  </vt:lpstr>
      <vt:lpstr>绘制文字</vt:lpstr>
      <vt:lpstr>扩展:详解 ViewTree 及 View / ViewGroup 绘制流程  </vt:lpstr>
      <vt:lpstr>扩展:ViewGroup的绘制流程  </vt:lpstr>
      <vt:lpstr>扩展:ViewGroup的绘制流程1</vt:lpstr>
      <vt:lpstr>扩展:ViewGroup的绘制流程2</vt:lpstr>
      <vt:lpstr>扩展:ViewGroup的绘制流程3</vt:lpstr>
      <vt:lpstr>详解ViewTree及View/ViewGroup绘制流程  </vt:lpstr>
      <vt:lpstr>PowerPoint 演示文稿</vt:lpstr>
      <vt:lpstr>小练习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魏君成</dc:creator>
  <cp:lastModifiedBy>魏君成</cp:lastModifiedBy>
  <cp:revision>53</cp:revision>
  <dcterms:created xsi:type="dcterms:W3CDTF">2021-06-13T13:32:06Z</dcterms:created>
  <dcterms:modified xsi:type="dcterms:W3CDTF">2021-06-14T06:33:19Z</dcterms:modified>
</cp:coreProperties>
</file>